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71" r:id="rId2"/>
    <p:sldId id="369" r:id="rId3"/>
    <p:sldId id="368" r:id="rId4"/>
    <p:sldId id="256" r:id="rId5"/>
    <p:sldId id="309" r:id="rId6"/>
    <p:sldId id="310" r:id="rId7"/>
    <p:sldId id="257" r:id="rId8"/>
    <p:sldId id="308" r:id="rId9"/>
    <p:sldId id="258" r:id="rId10"/>
    <p:sldId id="317" r:id="rId11"/>
    <p:sldId id="318" r:id="rId12"/>
    <p:sldId id="319" r:id="rId13"/>
    <p:sldId id="320" r:id="rId14"/>
    <p:sldId id="269" r:id="rId15"/>
    <p:sldId id="259" r:id="rId16"/>
    <p:sldId id="311" r:id="rId17"/>
    <p:sldId id="312" r:id="rId18"/>
    <p:sldId id="313" r:id="rId19"/>
    <p:sldId id="314" r:id="rId20"/>
    <p:sldId id="315" r:id="rId21"/>
    <p:sldId id="316" r:id="rId22"/>
    <p:sldId id="270" r:id="rId23"/>
    <p:sldId id="272" r:id="rId24"/>
    <p:sldId id="271" r:id="rId25"/>
    <p:sldId id="287" r:id="rId26"/>
    <p:sldId id="321" r:id="rId27"/>
    <p:sldId id="322" r:id="rId28"/>
    <p:sldId id="323" r:id="rId29"/>
    <p:sldId id="324" r:id="rId30"/>
    <p:sldId id="325" r:id="rId31"/>
    <p:sldId id="326" r:id="rId32"/>
    <p:sldId id="267" r:id="rId33"/>
    <p:sldId id="273" r:id="rId34"/>
    <p:sldId id="274" r:id="rId35"/>
    <p:sldId id="327" r:id="rId36"/>
    <p:sldId id="275" r:id="rId37"/>
    <p:sldId id="328" r:id="rId38"/>
    <p:sldId id="329" r:id="rId39"/>
    <p:sldId id="330" r:id="rId40"/>
    <p:sldId id="331" r:id="rId41"/>
    <p:sldId id="332" r:id="rId42"/>
    <p:sldId id="367" r:id="rId43"/>
    <p:sldId id="276" r:id="rId44"/>
    <p:sldId id="277" r:id="rId45"/>
    <p:sldId id="266" r:id="rId46"/>
    <p:sldId id="333" r:id="rId47"/>
    <p:sldId id="278" r:id="rId48"/>
    <p:sldId id="279" r:id="rId49"/>
    <p:sldId id="268" r:id="rId50"/>
    <p:sldId id="280" r:id="rId51"/>
    <p:sldId id="282" r:id="rId52"/>
    <p:sldId id="260" r:id="rId53"/>
    <p:sldId id="335" r:id="rId54"/>
    <p:sldId id="285" r:id="rId55"/>
    <p:sldId id="283" r:id="rId56"/>
    <p:sldId id="261" r:id="rId57"/>
    <p:sldId id="288" r:id="rId58"/>
    <p:sldId id="262" r:id="rId59"/>
    <p:sldId id="286" r:id="rId60"/>
    <p:sldId id="336" r:id="rId61"/>
    <p:sldId id="337" r:id="rId62"/>
    <p:sldId id="338" r:id="rId63"/>
    <p:sldId id="339" r:id="rId64"/>
    <p:sldId id="340" r:id="rId65"/>
    <p:sldId id="341" r:id="rId66"/>
    <p:sldId id="284" r:id="rId67"/>
    <p:sldId id="342" r:id="rId68"/>
    <p:sldId id="343" r:id="rId69"/>
    <p:sldId id="344" r:id="rId70"/>
    <p:sldId id="264" r:id="rId71"/>
    <p:sldId id="345" r:id="rId72"/>
    <p:sldId id="299" r:id="rId73"/>
    <p:sldId id="300" r:id="rId74"/>
    <p:sldId id="346" r:id="rId75"/>
    <p:sldId id="301" r:id="rId76"/>
    <p:sldId id="281" r:id="rId77"/>
    <p:sldId id="263" r:id="rId7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7"/>
    <p:restoredTop sz="75000"/>
  </p:normalViewPr>
  <p:slideViewPr>
    <p:cSldViewPr snapToGrid="0" snapToObjects="1">
      <p:cViewPr varScale="1">
        <p:scale>
          <a:sx n="52" d="100"/>
          <a:sy n="52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49B74-E35B-3845-9FBA-B74102E296C5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5EADE-75B8-5C46-851C-DA2F9E886DE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83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ve_science" TargetMode="External"/><Relationship Id="rId7" Type="http://schemas.openxmlformats.org/officeDocument/2006/relationships/hyperlink" Target="https://en.wikipedia.org/wiki/Political_scien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nagement" TargetMode="External"/><Relationship Id="rId5" Type="http://schemas.openxmlformats.org/officeDocument/2006/relationships/hyperlink" Target="https://en.wikipedia.org/wiki/Public_administration" TargetMode="External"/><Relationship Id="rId4" Type="http://schemas.openxmlformats.org/officeDocument/2006/relationships/hyperlink" Target="https://en.wikipedia.org/wiki/Computer_scienc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90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EADE-75B8-5C46-851C-DA2F9E886DE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10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latin typeface="Corbel" panose="020B0503020204020204" pitchFamily="34" charset="0"/>
              </a:rPr>
              <a:t>To get acquainted with learning principles and how they apply to training</a:t>
            </a:r>
          </a:p>
          <a:p>
            <a:r>
              <a:rPr lang="it-IT">
                <a:latin typeface="Corbel" panose="020B0503020204020204" pitchFamily="34" charset="0"/>
              </a:rPr>
              <a:t>To be able to select and utilise training techniques that can be used to enhance learner engagement and participation</a:t>
            </a:r>
          </a:p>
          <a:p>
            <a:r>
              <a:rPr lang="it-IT">
                <a:latin typeface="Corbel" panose="020B0503020204020204" pitchFamily="34" charset="0"/>
              </a:rPr>
              <a:t>To learn about session, course, and materials design</a:t>
            </a:r>
          </a:p>
          <a:p>
            <a:r>
              <a:rPr lang="it-IT">
                <a:latin typeface="Corbel" panose="020B0503020204020204" pitchFamily="34" charset="0"/>
              </a:rPr>
              <a:t>To learn how to use assessment and feedback in training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EADE-75B8-5C46-851C-DA2F9E886DE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90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Nobel</a:t>
            </a:r>
            <a:r>
              <a:rPr lang="sv-SE" baseline="0" dirty="0" smtClean="0"/>
              <a:t> laureate 1978 in Economics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research was noted for its interdisciplinary nature and spanned across the fields of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gnitive science"/>
              </a:rPr>
              <a:t>cognitive science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 science"/>
              </a:rPr>
              <a:t>computer science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ublic administration"/>
              </a:rPr>
              <a:t>public administration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anagement"/>
              </a:rPr>
              <a:t>management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political science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EADE-75B8-5C46-851C-DA2F9E886DE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849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EADE-75B8-5C46-851C-DA2F9E886DE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64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1564C-618F-C142-A50A-A96A5550D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7BE7FE-71FB-A249-9EA4-7A1A00209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C57307-0E0E-AD46-9966-A3F69367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F5F492-8326-B542-8045-BA8419F8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72AD93-3FD3-8342-B44E-1E42F8B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34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67AF6-9E35-0D49-8127-113F6098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188B431-A88C-FA49-857A-9920BDEDC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333A06-AD86-AF4A-ADE5-50F245FD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6183DE-B440-784F-812A-3FC8803A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61618E-BD5C-F04F-9EF7-88E300E4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57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CD38751-B4F8-AB4A-95A5-A3388F0C0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8F451C5-734E-444E-96DD-08C629841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276F1C-C8C0-3A41-9084-81BDDAC4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D606CA-EDD8-A94B-B36C-CB6F8153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44C35-ACAA-C541-A620-CDF470F6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XCELERATE slide content">
  <p:cSld name="1_EXCELERATE slide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Excelerate_white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719667" y="6200777"/>
            <a:ext cx="52961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57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LIXIR-thank-you">
  <p:cSld name="1_ELIXIR-thank-you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Excelerate_white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90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11F25-4EC0-AC48-BC9B-6BF9CC6E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93821-C5C0-4240-A249-5E88D35D6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34643D-73B9-D243-9036-12BB746E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62E9C1-FDE4-954A-B7F8-862ECBC0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3AA4D4-25F9-0943-8EB1-31B02F33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28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EE986-89D2-0441-95B3-2B3DF26A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785370-9E0E-934F-BFBA-3C8C887B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AB1D19-4039-E34B-9F01-43A8823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831479-B35D-0947-A6CA-FBED81F8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422EE4-703C-E14D-94DD-9CD3FDBE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02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415FC-EAC0-7C41-BE81-12B3282A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61940D-6E02-DD49-9945-BCFED48B5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61A1C50-88E8-CA43-83E5-4F2F2152F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A7DCCB-0C4E-9F4D-8CFC-683C0271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86EC4D-A6AA-0D48-9D54-D657C07B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B4FCBD-8333-E54A-B5AE-DEDD9367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63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BC9AB-9E12-844B-BCF7-019C6F0E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7F2D6A-9CA1-D845-A3B5-E6EA9CEF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C08774-46B7-6449-B6B5-3E4617FD6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D8AA45D-BA34-3B42-BD60-6E268141A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54BE4A-F31F-264E-9F5E-13459FF55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41F4C78-E5FD-454F-8B1F-32EC0118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DA7E6A-EB2D-214C-9111-267453AD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7E07D86-BC60-8B41-A89A-3A19C575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43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8389B-3350-5442-A9B2-B0168A30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DFDAF9F-0523-9D4D-9FB8-834056EE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7054746-D1F9-664E-AF47-3F190068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1A2244-C0C6-E147-84D1-7CCE1349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51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03B830C-7A61-0B48-A396-FBA7E543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90B52B-5226-BA4F-98A0-3901FE52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E7BC6A-694A-114F-AC6F-E95BC092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80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18A5C1-D25F-1B48-B545-764898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D77BA8-9C17-E445-9725-240CA0AD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6B40A6-BAAB-BD42-ADB1-144BEB98E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75994F-27D0-D442-844B-DC9C08BA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ABD9BC6-DF29-8C46-8B1C-745DDFC0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B6CEEC-054E-AB44-A9A8-26D71BC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0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EB5754-B0EB-D945-B9BA-47FE8081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B3E3840-21D8-FB41-8C18-68D60F126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AF11274-2A8B-EA4B-B2A7-0AC55CFC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B58422-E6AE-0649-837B-84AA1686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92635C-2BBD-F142-8C2F-5ABBBF49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EF2260-9F02-B74D-BA15-39591DAF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3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811363D-F06D-644B-BCF1-3D3A65C8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359994-FC22-AB47-8AD0-329B0A09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8F7354-FEAF-F54E-8B28-E35D8539D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3957-EDED-E84C-8AC6-5E06BC3E1D0C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CA292A-2517-C34F-A9FE-865ACFE0C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566B9-8D36-384C-90E9-6A4CBEADF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EFD7E-6F59-AB44-8843-301EE76AAE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25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otel-project.eu/sites/default/files/Learning_Theory_v6_web/Learning%20Theory.html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jpg"/><Relationship Id="rId21" Type="http://schemas.openxmlformats.org/officeDocument/2006/relationships/image" Target="../media/image22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palagi/EXCELERATE-TtT/blob/master/docs/learning-outcomes.md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at.xula.edu/thinker/memory/working/serial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rbert_A._Sim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tiff"/><Relationship Id="rId4" Type="http://schemas.openxmlformats.org/officeDocument/2006/relationships/hyperlink" Target="https://en.wikipedia.org/wiki/Cognitive_scienc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9orbxoRofI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5400" dirty="0"/>
              <a:t>Principles of learning and how they apply to </a:t>
            </a:r>
            <a:r>
              <a:rPr lang="it-IT" sz="5400" dirty="0" smtClean="0"/>
              <a:t>training</a:t>
            </a:r>
            <a:endParaRPr sz="5000" b="1" i="0" u="none" strike="noStrike" cap="none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70200" y="5611775"/>
            <a:ext cx="64863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E684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8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69605-3978-C346-93B4-23C369BACE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What is learning?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A9B67D-61C6-3B47-B090-E53E84915D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7800" y="1825625"/>
            <a:ext cx="10744200" cy="4592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u="sng">
                <a:effectLst/>
                <a:latin typeface="Corbel" panose="020B0503020204020204" pitchFamily="34" charset="0"/>
              </a:rPr>
              <a:t>From Ambrose et al. (2010) "How learning works"</a:t>
            </a:r>
            <a:r>
              <a:rPr lang="it-IT"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a product but a process occurring in the mind. As such, we can only infer that it has occurred from students' products or performance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involves change in knowledge, beliefs, behaviours, or attitudes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is not something done to students, but rather </a:t>
            </a:r>
            <a:r>
              <a:rPr lang="it-IT" b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something students themselves do</a:t>
            </a:r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u="sng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From Willingham (2009) "Why don't students like school?"</a:t>
            </a:r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is a change in the long term memory</a:t>
            </a:r>
          </a:p>
          <a:p>
            <a:endParaRPr lang="it-IT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1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69605-3978-C346-93B4-23C369BACE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What is learning?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A9B67D-61C6-3B47-B090-E53E84915D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7800" y="1825625"/>
            <a:ext cx="10744200" cy="4592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u="sng">
                <a:effectLst/>
                <a:latin typeface="Corbel" panose="020B0503020204020204" pitchFamily="34" charset="0"/>
              </a:rPr>
              <a:t>From Ambrose et al. (2010) "How learning works"</a:t>
            </a:r>
            <a:r>
              <a:rPr lang="it-IT"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a product but a process occurring in the mind. As such, we can only infer that it has occurred from students' products or performance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involves change in knowledge, beliefs, behaviours, or attitudes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is not something done to students, but rather </a:t>
            </a:r>
            <a:r>
              <a:rPr lang="it-IT" b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something students themselves do</a:t>
            </a:r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u="sng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From Willingham (2009) "Why don't students like school?"</a:t>
            </a:r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is a change in the long term memory</a:t>
            </a:r>
          </a:p>
          <a:p>
            <a:endParaRPr lang="it-IT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69605-3978-C346-93B4-23C369BACE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What is learning?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A9B67D-61C6-3B47-B090-E53E84915D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7800" y="1825625"/>
            <a:ext cx="10744200" cy="4592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u="sng">
                <a:effectLst/>
                <a:latin typeface="Corbel" panose="020B0503020204020204" pitchFamily="34" charset="0"/>
              </a:rPr>
              <a:t>From Ambrose et al. (2010) "How learning works"</a:t>
            </a:r>
            <a:r>
              <a:rPr lang="it-IT"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a product but a process occurring in the mind. As such, we can only infer that it has occurred from students' products or performance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involves change in knowledge, beliefs, behaviours, or attitudes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something done to students, but rather </a:t>
            </a:r>
            <a:r>
              <a:rPr lang="it-IT" b="1">
                <a:effectLst/>
                <a:latin typeface="Corbel" panose="020B0503020204020204" pitchFamily="34" charset="0"/>
              </a:rPr>
              <a:t>something students themselves do</a:t>
            </a:r>
            <a:r>
              <a:rPr lang="it-IT">
                <a:effectLst/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it-IT">
              <a:effectLst/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u="sng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From Willingham (2009) "Why don't students like school?"</a:t>
            </a:r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Learning is a change in the long term memory</a:t>
            </a:r>
          </a:p>
          <a:p>
            <a:endParaRPr lang="it-IT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0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69605-3978-C346-93B4-23C369BACE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What is learning?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A9B67D-61C6-3B47-B090-E53E84915D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7800" y="1825625"/>
            <a:ext cx="10744200" cy="4592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u="sng">
                <a:effectLst/>
                <a:latin typeface="Corbel" panose="020B0503020204020204" pitchFamily="34" charset="0"/>
              </a:rPr>
              <a:t>From Ambrose et al. (2010) "How learning works"</a:t>
            </a:r>
            <a:r>
              <a:rPr lang="it-IT"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a product but a process occurring in the mind. As such, we can only infer that it has occurred from students' products or performance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involves change in knowledge, beliefs, behaviours, or attitudes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not something done to students, but rather </a:t>
            </a:r>
            <a:r>
              <a:rPr lang="it-IT" b="1">
                <a:effectLst/>
                <a:latin typeface="Corbel" panose="020B0503020204020204" pitchFamily="34" charset="0"/>
              </a:rPr>
              <a:t>something students themselves do</a:t>
            </a:r>
            <a:r>
              <a:rPr lang="it-IT">
                <a:effectLst/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it-IT">
              <a:effectLst/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u="sng">
                <a:effectLst/>
                <a:latin typeface="Corbel" panose="020B0503020204020204" pitchFamily="34" charset="0"/>
              </a:rPr>
              <a:t>From Willingham (2009) "Why don't students like school?"</a:t>
            </a:r>
            <a:r>
              <a:rPr lang="it-IT">
                <a:effectLst/>
                <a:latin typeface="Corbel" panose="020B0503020204020204" pitchFamily="34" charset="0"/>
              </a:rPr>
              <a:t>:</a:t>
            </a:r>
          </a:p>
          <a:p>
            <a:r>
              <a:rPr lang="it-IT">
                <a:effectLst/>
                <a:latin typeface="Corbel" panose="020B0503020204020204" pitchFamily="34" charset="0"/>
              </a:rPr>
              <a:t>Learning is a change in the long term memory</a:t>
            </a:r>
          </a:p>
          <a:p>
            <a:endParaRPr lang="it-IT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9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02C7-562E-FB42-AB72-72AE9108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learning works</a:t>
            </a:r>
            <a:endParaRPr lang="it-I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D9749-75A5-3B46-A904-365F47BDF6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What is learning?</a:t>
            </a:r>
          </a:p>
          <a:p>
            <a:r>
              <a:rPr lang="en-US" dirty="0">
                <a:hlinkClick r:id="rId2"/>
              </a:rPr>
              <a:t>Which learning theory?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18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/>
              <a:t>Principle</a:t>
            </a:r>
            <a:r>
              <a:rPr lang="it-IT" b="1" dirty="0"/>
              <a:t> P1</a:t>
            </a:r>
            <a:r>
              <a:rPr lang="it-IT" dirty="0"/>
              <a:t>: Students' </a:t>
            </a:r>
            <a:r>
              <a:rPr lang="it-IT" dirty="0" err="1"/>
              <a:t>prior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can help or </a:t>
            </a:r>
            <a:r>
              <a:rPr lang="it-IT" dirty="0" err="1"/>
              <a:t>hinder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P2</a:t>
            </a:r>
            <a:r>
              <a:rPr lang="it-IT" dirty="0">
                <a:solidFill>
                  <a:schemeClr val="bg1"/>
                </a:solidFill>
              </a:rPr>
              <a:t>: How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organise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knowledge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influences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P3</a:t>
            </a:r>
            <a:r>
              <a:rPr lang="it-IT" dirty="0">
                <a:solidFill>
                  <a:schemeClr val="bg1"/>
                </a:solidFill>
              </a:rPr>
              <a:t>: Students </a:t>
            </a:r>
            <a:r>
              <a:rPr lang="it-IT" dirty="0" err="1">
                <a:solidFill>
                  <a:schemeClr val="bg1"/>
                </a:solidFill>
              </a:rPr>
              <a:t>motivation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determines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directs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sustains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do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P4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develop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mastery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acquire</a:t>
            </a:r>
            <a:r>
              <a:rPr lang="it-IT" dirty="0">
                <a:solidFill>
                  <a:schemeClr val="bg1"/>
                </a:solidFill>
              </a:rPr>
              <a:t> component </a:t>
            </a:r>
            <a:r>
              <a:rPr lang="it-IT" dirty="0" err="1">
                <a:solidFill>
                  <a:schemeClr val="bg1"/>
                </a:solidFill>
              </a:rPr>
              <a:t>skills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integrating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learned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P5</a:t>
            </a:r>
            <a:r>
              <a:rPr lang="it-IT" dirty="0">
                <a:solidFill>
                  <a:schemeClr val="bg1"/>
                </a:solidFill>
              </a:rPr>
              <a:t>: Goal-</a:t>
            </a:r>
            <a:r>
              <a:rPr lang="it-IT" dirty="0" err="1">
                <a:solidFill>
                  <a:schemeClr val="bg1"/>
                </a:solidFill>
              </a:rPr>
              <a:t>directed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targeted</a:t>
            </a:r>
            <a:r>
              <a:rPr lang="it-IT" dirty="0">
                <a:solidFill>
                  <a:schemeClr val="bg1"/>
                </a:solidFill>
              </a:rPr>
              <a:t> feedback </a:t>
            </a:r>
            <a:r>
              <a:rPr lang="it-IT" dirty="0" err="1">
                <a:solidFill>
                  <a:schemeClr val="bg1"/>
                </a:solidFill>
              </a:rPr>
              <a:t>enhances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'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P6</a:t>
            </a:r>
            <a:r>
              <a:rPr lang="it-IT" dirty="0">
                <a:solidFill>
                  <a:schemeClr val="bg1"/>
                </a:solidFill>
              </a:rPr>
              <a:t>: Students'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level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interacts</a:t>
            </a:r>
            <a:r>
              <a:rPr lang="it-IT" dirty="0">
                <a:solidFill>
                  <a:schemeClr val="bg1"/>
                </a:solidFill>
              </a:rPr>
              <a:t> with the social, </a:t>
            </a:r>
            <a:r>
              <a:rPr lang="it-IT" dirty="0" err="1">
                <a:solidFill>
                  <a:schemeClr val="bg1"/>
                </a:solidFill>
              </a:rPr>
              <a:t>emotional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intellectual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climate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to impact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4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/>
              <a:t>Principle</a:t>
            </a:r>
            <a:r>
              <a:rPr lang="it-IT" b="1" dirty="0"/>
              <a:t> P2</a:t>
            </a:r>
            <a:r>
              <a:rPr lang="it-IT" dirty="0"/>
              <a:t>: How </a:t>
            </a:r>
            <a:r>
              <a:rPr lang="it-IT" dirty="0" err="1"/>
              <a:t>students</a:t>
            </a:r>
            <a:r>
              <a:rPr lang="it-IT" dirty="0"/>
              <a:t> </a:t>
            </a:r>
            <a:r>
              <a:rPr lang="it-IT" dirty="0" err="1"/>
              <a:t>organise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influences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and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P3</a:t>
            </a:r>
            <a:r>
              <a:rPr lang="it-IT" dirty="0">
                <a:solidFill>
                  <a:schemeClr val="bg1"/>
                </a:solidFill>
              </a:rPr>
              <a:t>: Students </a:t>
            </a:r>
            <a:r>
              <a:rPr lang="it-IT" dirty="0" err="1">
                <a:solidFill>
                  <a:schemeClr val="bg1"/>
                </a:solidFill>
              </a:rPr>
              <a:t>motivation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determines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directs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sustains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do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P4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develop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mastery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acquire</a:t>
            </a:r>
            <a:r>
              <a:rPr lang="it-IT" dirty="0">
                <a:solidFill>
                  <a:schemeClr val="bg1"/>
                </a:solidFill>
              </a:rPr>
              <a:t> component </a:t>
            </a:r>
            <a:r>
              <a:rPr lang="it-IT" dirty="0" err="1">
                <a:solidFill>
                  <a:schemeClr val="bg1"/>
                </a:solidFill>
              </a:rPr>
              <a:t>skills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integrating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learned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P5</a:t>
            </a:r>
            <a:r>
              <a:rPr lang="it-IT" dirty="0">
                <a:solidFill>
                  <a:schemeClr val="bg1"/>
                </a:solidFill>
              </a:rPr>
              <a:t>: Goal-</a:t>
            </a:r>
            <a:r>
              <a:rPr lang="it-IT" dirty="0" err="1">
                <a:solidFill>
                  <a:schemeClr val="bg1"/>
                </a:solidFill>
              </a:rPr>
              <a:t>directed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targeted</a:t>
            </a:r>
            <a:r>
              <a:rPr lang="it-IT" dirty="0">
                <a:solidFill>
                  <a:schemeClr val="bg1"/>
                </a:solidFill>
              </a:rPr>
              <a:t> feedback </a:t>
            </a:r>
            <a:r>
              <a:rPr lang="it-IT" dirty="0" err="1">
                <a:solidFill>
                  <a:schemeClr val="bg1"/>
                </a:solidFill>
              </a:rPr>
              <a:t>enhances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'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P6</a:t>
            </a:r>
            <a:r>
              <a:rPr lang="it-IT" dirty="0">
                <a:solidFill>
                  <a:schemeClr val="bg1"/>
                </a:solidFill>
              </a:rPr>
              <a:t>: Students'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level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interacts</a:t>
            </a:r>
            <a:r>
              <a:rPr lang="it-IT" dirty="0">
                <a:solidFill>
                  <a:schemeClr val="bg1"/>
                </a:solidFill>
              </a:rPr>
              <a:t> with the social, </a:t>
            </a:r>
            <a:r>
              <a:rPr lang="it-IT" dirty="0" err="1">
                <a:solidFill>
                  <a:schemeClr val="bg1"/>
                </a:solidFill>
              </a:rPr>
              <a:t>emotional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intellectual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climate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to impact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34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P2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How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organise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influences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/>
              <a:t>Principle</a:t>
            </a:r>
            <a:r>
              <a:rPr lang="it-IT" b="1" dirty="0"/>
              <a:t> P3</a:t>
            </a:r>
            <a:r>
              <a:rPr lang="it-IT" dirty="0"/>
              <a:t>: Students </a:t>
            </a:r>
            <a:r>
              <a:rPr lang="it-IT" dirty="0" err="1"/>
              <a:t>motivation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, </a:t>
            </a:r>
            <a:r>
              <a:rPr lang="it-IT" dirty="0" err="1"/>
              <a:t>directs</a:t>
            </a:r>
            <a:r>
              <a:rPr lang="it-IT" dirty="0"/>
              <a:t> and </a:t>
            </a:r>
            <a:r>
              <a:rPr lang="it-IT" dirty="0" err="1"/>
              <a:t>sustains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learn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P4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develop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mastery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acquire</a:t>
            </a:r>
            <a:r>
              <a:rPr lang="it-IT" dirty="0">
                <a:solidFill>
                  <a:schemeClr val="bg1"/>
                </a:solidFill>
              </a:rPr>
              <a:t> component </a:t>
            </a:r>
            <a:r>
              <a:rPr lang="it-IT" dirty="0" err="1">
                <a:solidFill>
                  <a:schemeClr val="bg1"/>
                </a:solidFill>
              </a:rPr>
              <a:t>skills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integrating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learned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P5</a:t>
            </a:r>
            <a:r>
              <a:rPr lang="it-IT" dirty="0">
                <a:solidFill>
                  <a:schemeClr val="bg1"/>
                </a:solidFill>
              </a:rPr>
              <a:t>: Goal-</a:t>
            </a:r>
            <a:r>
              <a:rPr lang="it-IT" dirty="0" err="1">
                <a:solidFill>
                  <a:schemeClr val="bg1"/>
                </a:solidFill>
              </a:rPr>
              <a:t>directed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targeted</a:t>
            </a:r>
            <a:r>
              <a:rPr lang="it-IT" dirty="0">
                <a:solidFill>
                  <a:schemeClr val="bg1"/>
                </a:solidFill>
              </a:rPr>
              <a:t> feedback </a:t>
            </a:r>
            <a:r>
              <a:rPr lang="it-IT" dirty="0" err="1">
                <a:solidFill>
                  <a:schemeClr val="bg1"/>
                </a:solidFill>
              </a:rPr>
              <a:t>enhances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'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P6</a:t>
            </a:r>
            <a:r>
              <a:rPr lang="it-IT" dirty="0">
                <a:solidFill>
                  <a:schemeClr val="bg1"/>
                </a:solidFill>
              </a:rPr>
              <a:t>: Students'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level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interacts</a:t>
            </a:r>
            <a:r>
              <a:rPr lang="it-IT" dirty="0">
                <a:solidFill>
                  <a:schemeClr val="bg1"/>
                </a:solidFill>
              </a:rPr>
              <a:t> with the social, </a:t>
            </a:r>
            <a:r>
              <a:rPr lang="it-IT" dirty="0" err="1">
                <a:solidFill>
                  <a:schemeClr val="bg1"/>
                </a:solidFill>
              </a:rPr>
              <a:t>emotional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intellectual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climate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to impact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54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P2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How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organise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influences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P3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determines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sustains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/>
              <a:t>Principle</a:t>
            </a:r>
            <a:r>
              <a:rPr lang="it-IT" b="1" dirty="0"/>
              <a:t> P4</a:t>
            </a:r>
            <a:r>
              <a:rPr lang="it-IT" dirty="0"/>
              <a:t>: To </a:t>
            </a:r>
            <a:r>
              <a:rPr lang="it-IT" dirty="0" err="1"/>
              <a:t>develop</a:t>
            </a:r>
            <a:r>
              <a:rPr lang="it-IT" dirty="0"/>
              <a:t> </a:t>
            </a:r>
            <a:r>
              <a:rPr lang="it-IT" dirty="0" err="1"/>
              <a:t>mastery</a:t>
            </a:r>
            <a:r>
              <a:rPr lang="it-IT" dirty="0"/>
              <a:t>, </a:t>
            </a:r>
            <a:r>
              <a:rPr lang="it-IT" dirty="0" err="1"/>
              <a:t>students</a:t>
            </a:r>
            <a:r>
              <a:rPr lang="it-IT" dirty="0"/>
              <a:t> must </a:t>
            </a:r>
            <a:r>
              <a:rPr lang="it-IT" dirty="0" err="1"/>
              <a:t>acquire</a:t>
            </a:r>
            <a:r>
              <a:rPr lang="it-IT" dirty="0"/>
              <a:t> component </a:t>
            </a:r>
            <a:r>
              <a:rPr lang="it-IT" dirty="0" err="1"/>
              <a:t>skills</a:t>
            </a:r>
            <a:r>
              <a:rPr lang="it-IT" dirty="0"/>
              <a:t>,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integrating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, and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to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P5</a:t>
            </a:r>
            <a:r>
              <a:rPr lang="it-IT" dirty="0">
                <a:solidFill>
                  <a:schemeClr val="bg1"/>
                </a:solidFill>
              </a:rPr>
              <a:t>: Goal-</a:t>
            </a:r>
            <a:r>
              <a:rPr lang="it-IT" dirty="0" err="1">
                <a:solidFill>
                  <a:schemeClr val="bg1"/>
                </a:solidFill>
              </a:rPr>
              <a:t>directed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practice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targeted</a:t>
            </a:r>
            <a:r>
              <a:rPr lang="it-IT" dirty="0">
                <a:solidFill>
                  <a:schemeClr val="bg1"/>
                </a:solidFill>
              </a:rPr>
              <a:t> feedback </a:t>
            </a:r>
            <a:r>
              <a:rPr lang="it-IT" dirty="0" err="1">
                <a:solidFill>
                  <a:schemeClr val="bg1"/>
                </a:solidFill>
              </a:rPr>
              <a:t>enhances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'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P6</a:t>
            </a:r>
            <a:r>
              <a:rPr lang="it-IT" dirty="0">
                <a:solidFill>
                  <a:schemeClr val="bg1"/>
                </a:solidFill>
              </a:rPr>
              <a:t>: Students'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level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interacts</a:t>
            </a:r>
            <a:r>
              <a:rPr lang="it-IT" dirty="0">
                <a:solidFill>
                  <a:schemeClr val="bg1"/>
                </a:solidFill>
              </a:rPr>
              <a:t> with the social, </a:t>
            </a:r>
            <a:r>
              <a:rPr lang="it-IT" dirty="0" err="1">
                <a:solidFill>
                  <a:schemeClr val="bg1"/>
                </a:solidFill>
              </a:rPr>
              <a:t>emotional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intellectual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climate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to impact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2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P2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How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organise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influences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P3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determines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sustains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P4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mastery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must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acquire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component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skills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practice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integrating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them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when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learned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/>
              <a:t>Principle</a:t>
            </a:r>
            <a:r>
              <a:rPr lang="it-IT" b="1" dirty="0"/>
              <a:t> P5</a:t>
            </a:r>
            <a:r>
              <a:rPr lang="it-IT" dirty="0"/>
              <a:t>: Goal-</a:t>
            </a:r>
            <a:r>
              <a:rPr lang="it-IT" dirty="0" err="1"/>
              <a:t>directed</a:t>
            </a:r>
            <a:r>
              <a:rPr lang="it-IT" dirty="0"/>
              <a:t>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 with </a:t>
            </a:r>
            <a:r>
              <a:rPr lang="it-IT" dirty="0" err="1"/>
              <a:t>targeted</a:t>
            </a:r>
            <a:r>
              <a:rPr lang="it-IT" dirty="0"/>
              <a:t> feedback </a:t>
            </a:r>
            <a:r>
              <a:rPr lang="it-IT" dirty="0" err="1"/>
              <a:t>enhances</a:t>
            </a:r>
            <a:r>
              <a:rPr lang="it-IT" dirty="0"/>
              <a:t> the </a:t>
            </a:r>
            <a:r>
              <a:rPr lang="it-IT" dirty="0" err="1"/>
              <a:t>quality</a:t>
            </a:r>
            <a:r>
              <a:rPr lang="it-IT" dirty="0"/>
              <a:t> of </a:t>
            </a:r>
            <a:r>
              <a:rPr lang="it-IT" dirty="0" err="1"/>
              <a:t>students</a:t>
            </a:r>
            <a:r>
              <a:rPr lang="it-IT" dirty="0"/>
              <a:t>' </a:t>
            </a:r>
            <a:r>
              <a:rPr lang="it-IT" dirty="0" err="1"/>
              <a:t>learning</a:t>
            </a:r>
            <a:endParaRPr lang="it-IT" dirty="0"/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P6</a:t>
            </a:r>
            <a:r>
              <a:rPr lang="it-IT" dirty="0">
                <a:solidFill>
                  <a:schemeClr val="bg1"/>
                </a:solidFill>
              </a:rPr>
              <a:t>: Students'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level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interacts</a:t>
            </a:r>
            <a:r>
              <a:rPr lang="it-IT" dirty="0">
                <a:solidFill>
                  <a:schemeClr val="bg1"/>
                </a:solidFill>
              </a:rPr>
              <a:t> with the social, </a:t>
            </a:r>
            <a:r>
              <a:rPr lang="it-IT" dirty="0" err="1">
                <a:solidFill>
                  <a:schemeClr val="bg1"/>
                </a:solidFill>
              </a:rPr>
              <a:t>emotional</a:t>
            </a:r>
            <a:r>
              <a:rPr lang="it-IT" dirty="0">
                <a:solidFill>
                  <a:schemeClr val="bg1"/>
                </a:solidFill>
              </a:rPr>
              <a:t>, and </a:t>
            </a:r>
            <a:r>
              <a:rPr lang="it-IT" dirty="0" err="1">
                <a:solidFill>
                  <a:schemeClr val="bg1"/>
                </a:solidFill>
              </a:rPr>
              <a:t>intellectual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climate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to impact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2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Jessica Lindvall</a:t>
            </a:r>
            <a:br>
              <a:rPr lang="sv-SE" dirty="0" smtClean="0"/>
            </a:br>
            <a:r>
              <a:rPr lang="sv-SE" dirty="0" smtClean="0"/>
              <a:t>Patricia Palagi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3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P2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How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organise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influences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P3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determines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sustains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P4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mastery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must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acquire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component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skills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practice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integrating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them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when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learned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P5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Goal-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practice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coupled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targeted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feedback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enhances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quality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/>
              <a:t>Principle</a:t>
            </a:r>
            <a:r>
              <a:rPr lang="it-IT" b="1" dirty="0"/>
              <a:t> P6</a:t>
            </a:r>
            <a:r>
              <a:rPr lang="it-IT" dirty="0"/>
              <a:t>: Students'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interacts</a:t>
            </a:r>
            <a:r>
              <a:rPr lang="it-IT" dirty="0"/>
              <a:t> with the social, </a:t>
            </a:r>
            <a:r>
              <a:rPr lang="it-IT" dirty="0" err="1"/>
              <a:t>emotional</a:t>
            </a:r>
            <a:r>
              <a:rPr lang="it-IT" dirty="0"/>
              <a:t>, and </a:t>
            </a:r>
            <a:r>
              <a:rPr lang="it-IT" dirty="0" err="1"/>
              <a:t>intellectual</a:t>
            </a:r>
            <a:r>
              <a:rPr lang="it-IT" dirty="0"/>
              <a:t> </a:t>
            </a:r>
            <a:r>
              <a:rPr lang="it-IT" dirty="0" err="1"/>
              <a:t>climate</a:t>
            </a:r>
            <a:r>
              <a:rPr lang="it-IT" dirty="0"/>
              <a:t> of the </a:t>
            </a:r>
            <a:r>
              <a:rPr lang="it-IT" dirty="0" err="1"/>
              <a:t>course</a:t>
            </a:r>
            <a:r>
              <a:rPr lang="it-IT" dirty="0"/>
              <a:t> to impact </a:t>
            </a:r>
            <a:r>
              <a:rPr lang="it-IT" dirty="0" err="1"/>
              <a:t>learning</a:t>
            </a:r>
            <a:endParaRPr lang="it-IT" dirty="0"/>
          </a:p>
          <a:p>
            <a:r>
              <a:rPr lang="it-IT" b="1" dirty="0" err="1">
                <a:solidFill>
                  <a:schemeClr val="bg1"/>
                </a:solidFill>
              </a:rPr>
              <a:t>Principle</a:t>
            </a:r>
            <a:r>
              <a:rPr lang="it-IT" b="1" dirty="0">
                <a:solidFill>
                  <a:schemeClr val="bg1"/>
                </a:solidFill>
              </a:rPr>
              <a:t> P7</a:t>
            </a:r>
            <a:r>
              <a:rPr lang="it-IT" dirty="0">
                <a:solidFill>
                  <a:schemeClr val="bg1"/>
                </a:solidFill>
              </a:rPr>
              <a:t>: To </a:t>
            </a:r>
            <a:r>
              <a:rPr lang="it-IT" dirty="0" err="1">
                <a:solidFill>
                  <a:schemeClr val="bg1"/>
                </a:solidFill>
              </a:rPr>
              <a:t>become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directd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leaners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students</a:t>
            </a:r>
            <a:r>
              <a:rPr lang="it-IT" dirty="0">
                <a:solidFill>
                  <a:schemeClr val="bg1"/>
                </a:solidFill>
              </a:rPr>
              <a:t> must </a:t>
            </a:r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to monitor and </a:t>
            </a:r>
            <a:r>
              <a:rPr lang="it-IT" dirty="0" err="1">
                <a:solidFill>
                  <a:schemeClr val="bg1"/>
                </a:solidFill>
              </a:rPr>
              <a:t>adjust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learning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9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4C046-6B4B-864C-845B-B667C450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b="1" dirty="0"/>
              <a:t>How </a:t>
            </a:r>
            <a:r>
              <a:rPr lang="it-IT" sz="3600" b="1" dirty="0" err="1"/>
              <a:t>learning</a:t>
            </a:r>
            <a:r>
              <a:rPr lang="it-IT" sz="3600" b="1" dirty="0"/>
              <a:t> </a:t>
            </a:r>
            <a:r>
              <a:rPr lang="it-IT" sz="3600" b="1" dirty="0" err="1"/>
              <a:t>works</a:t>
            </a:r>
            <a:r>
              <a:rPr lang="it-IT" sz="3600" b="1" dirty="0"/>
              <a:t>: Seven </a:t>
            </a:r>
            <a:r>
              <a:rPr lang="it-IT" sz="3600" b="1" dirty="0" err="1"/>
              <a:t>research-based</a:t>
            </a:r>
            <a:r>
              <a:rPr lang="it-IT" sz="3600" b="1" dirty="0"/>
              <a:t> </a:t>
            </a:r>
            <a:r>
              <a:rPr lang="it-IT" sz="3600" b="1" dirty="0" err="1"/>
              <a:t>principles</a:t>
            </a:r>
            <a:r>
              <a:rPr lang="it-IT" sz="3600" b="1" dirty="0"/>
              <a:t> for </a:t>
            </a:r>
            <a:r>
              <a:rPr lang="it-IT" sz="3600" b="1" dirty="0" err="1"/>
              <a:t>smart</a:t>
            </a:r>
            <a:r>
              <a:rPr lang="it-IT" sz="3600" b="1" dirty="0"/>
              <a:t> </a:t>
            </a:r>
            <a:r>
              <a:rPr lang="it-IT" sz="3600" b="1" dirty="0" err="1"/>
              <a:t>teaching</a:t>
            </a:r>
            <a:r>
              <a:rPr lang="it-IT" sz="3600" b="1" dirty="0"/>
              <a:t> </a:t>
            </a:r>
            <a:r>
              <a:rPr lang="it-IT" sz="3200" dirty="0"/>
              <a:t>(</a:t>
            </a:r>
            <a:r>
              <a:rPr lang="it-IT" sz="3200" dirty="0" err="1"/>
              <a:t>Ambrose</a:t>
            </a:r>
            <a:r>
              <a:rPr lang="it-IT" sz="3200" dirty="0"/>
              <a:t>, et al.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2C623-02B9-C04D-920B-BD08CD416C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38" y="1663700"/>
            <a:ext cx="11447462" cy="5084763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P1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prior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can help or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hinder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P2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How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organise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knowledge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influences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P3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determines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sustains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P4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mastery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must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acquire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component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skills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practice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integrating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them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when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learned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P5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Goal-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directed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practice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coupled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targeted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feedback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enhances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quality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students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 P6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: Students'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current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development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interacts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with the social,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emotional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intellectual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climate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course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to impact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learning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it-IT" b="1" dirty="0" err="1"/>
              <a:t>Principle</a:t>
            </a:r>
            <a:r>
              <a:rPr lang="it-IT" b="1" dirty="0"/>
              <a:t> P7</a:t>
            </a:r>
            <a:r>
              <a:rPr lang="it-IT" dirty="0"/>
              <a:t>: To </a:t>
            </a:r>
            <a:r>
              <a:rPr lang="it-IT" dirty="0" err="1"/>
              <a:t>become</a:t>
            </a:r>
            <a:r>
              <a:rPr lang="it-IT" dirty="0"/>
              <a:t> self-</a:t>
            </a:r>
            <a:r>
              <a:rPr lang="it-IT" dirty="0" err="1"/>
              <a:t>directd</a:t>
            </a:r>
            <a:r>
              <a:rPr lang="it-IT" dirty="0"/>
              <a:t> </a:t>
            </a:r>
            <a:r>
              <a:rPr lang="it-IT" dirty="0" err="1"/>
              <a:t>leaners</a:t>
            </a:r>
            <a:r>
              <a:rPr lang="it-IT" dirty="0"/>
              <a:t>, </a:t>
            </a:r>
            <a:r>
              <a:rPr lang="it-IT" dirty="0" err="1"/>
              <a:t>students</a:t>
            </a:r>
            <a:r>
              <a:rPr lang="it-IT" dirty="0"/>
              <a:t> must </a:t>
            </a:r>
            <a:r>
              <a:rPr lang="it-IT" dirty="0" err="1"/>
              <a:t>learn</a:t>
            </a:r>
            <a:r>
              <a:rPr lang="it-IT" dirty="0"/>
              <a:t> to monitor and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to </a:t>
            </a:r>
            <a:r>
              <a:rPr lang="it-IT" dirty="0" err="1"/>
              <a:t>learning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8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02C7-562E-FB42-AB72-72AE9108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pedagogical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concepts</a:t>
            </a:r>
            <a:r>
              <a:rPr lang="it-IT" dirty="0"/>
              <a:t>, </a:t>
            </a:r>
            <a:r>
              <a:rPr lang="it-IT" dirty="0" err="1"/>
              <a:t>ideas</a:t>
            </a:r>
            <a:r>
              <a:rPr lang="it-IT" dirty="0"/>
              <a:t>, and </a:t>
            </a:r>
            <a:r>
              <a:rPr lang="it-IT" dirty="0" err="1"/>
              <a:t>models</a:t>
            </a:r>
            <a:r>
              <a:rPr lang="it-IT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D9749-75A5-3B46-A904-365F47BDF6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1242675" cy="4800600"/>
          </a:xfrm>
        </p:spPr>
        <p:txBody>
          <a:bodyPr>
            <a:normAutofit/>
          </a:bodyPr>
          <a:lstStyle/>
          <a:p>
            <a:pPr lvl="1"/>
            <a:r>
              <a:rPr lang="it-IT" sz="3200" dirty="0"/>
              <a:t>The </a:t>
            </a:r>
            <a:r>
              <a:rPr lang="it-IT" sz="3200" dirty="0" err="1"/>
              <a:t>difference</a:t>
            </a:r>
            <a:r>
              <a:rPr lang="it-IT" sz="3200" dirty="0"/>
              <a:t> </a:t>
            </a:r>
            <a:r>
              <a:rPr lang="it-IT" sz="3200" dirty="0" err="1"/>
              <a:t>between</a:t>
            </a:r>
            <a:r>
              <a:rPr lang="it-IT" sz="3200" dirty="0"/>
              <a:t> </a:t>
            </a:r>
            <a:r>
              <a:rPr lang="it-IT" sz="3200" dirty="0" err="1"/>
              <a:t>teaching</a:t>
            </a:r>
            <a:r>
              <a:rPr lang="it-IT" sz="3200" dirty="0"/>
              <a:t> and training</a:t>
            </a:r>
          </a:p>
          <a:p>
            <a:pPr lvl="1"/>
            <a:r>
              <a:rPr lang="it-IT" sz="3200" dirty="0" err="1"/>
              <a:t>Adult</a:t>
            </a:r>
            <a:r>
              <a:rPr lang="it-IT" sz="3200" dirty="0"/>
              <a:t> </a:t>
            </a:r>
            <a:r>
              <a:rPr lang="it-IT" sz="3200" dirty="0" err="1"/>
              <a:t>learning</a:t>
            </a:r>
            <a:r>
              <a:rPr lang="it-IT" sz="3200" dirty="0"/>
              <a:t> or </a:t>
            </a:r>
            <a:r>
              <a:rPr lang="it-IT" sz="3200" dirty="0" err="1"/>
              <a:t>andragogy</a:t>
            </a:r>
            <a:endParaRPr lang="it-IT" sz="3200" dirty="0"/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Bloom's</a:t>
            </a:r>
            <a:r>
              <a:rPr lang="it-IT" sz="3200" dirty="0"/>
              <a:t> </a:t>
            </a:r>
            <a:r>
              <a:rPr lang="it-IT" sz="3200" dirty="0" err="1"/>
              <a:t>six</a:t>
            </a:r>
            <a:r>
              <a:rPr lang="it-IT" sz="3200" dirty="0"/>
              <a:t> </a:t>
            </a:r>
            <a:r>
              <a:rPr lang="it-IT" sz="3200" dirty="0" err="1"/>
              <a:t>categories</a:t>
            </a:r>
            <a:r>
              <a:rPr lang="it-IT" sz="3200" dirty="0"/>
              <a:t> of cognitive </a:t>
            </a:r>
            <a:r>
              <a:rPr lang="it-IT" sz="3200" dirty="0" err="1"/>
              <a:t>skills</a:t>
            </a:r>
            <a:endParaRPr lang="it-IT" sz="3200" dirty="0"/>
          </a:p>
          <a:p>
            <a:pPr lvl="1"/>
            <a:r>
              <a:rPr lang="it-IT" sz="3200" dirty="0"/>
              <a:t>How </a:t>
            </a:r>
            <a:r>
              <a:rPr lang="it-IT" sz="3200" dirty="0" err="1"/>
              <a:t>thinking</a:t>
            </a:r>
            <a:r>
              <a:rPr lang="it-IT" sz="3200" dirty="0"/>
              <a:t> and </a:t>
            </a:r>
            <a:r>
              <a:rPr lang="it-IT" sz="3200" dirty="0" err="1"/>
              <a:t>memory</a:t>
            </a:r>
            <a:r>
              <a:rPr lang="it-IT" sz="3200" dirty="0"/>
              <a:t> work</a:t>
            </a:r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acquisition</a:t>
            </a:r>
            <a:r>
              <a:rPr lang="it-IT" sz="3200" dirty="0"/>
              <a:t> of </a:t>
            </a:r>
            <a:r>
              <a:rPr lang="it-IT" sz="3200" dirty="0" err="1"/>
              <a:t>skills</a:t>
            </a:r>
            <a:r>
              <a:rPr lang="it-IT" sz="3200" dirty="0"/>
              <a:t>: </a:t>
            </a:r>
            <a:r>
              <a:rPr lang="it-IT" sz="3200" dirty="0" err="1"/>
              <a:t>novices</a:t>
            </a:r>
            <a:r>
              <a:rPr lang="it-IT" sz="3200" dirty="0"/>
              <a:t>, </a:t>
            </a:r>
            <a:r>
              <a:rPr lang="it-IT" sz="3200" dirty="0" err="1"/>
              <a:t>competent</a:t>
            </a:r>
            <a:r>
              <a:rPr lang="it-IT" sz="3200" dirty="0"/>
              <a:t> </a:t>
            </a:r>
            <a:r>
              <a:rPr lang="it-IT" sz="3200" dirty="0" err="1"/>
              <a:t>practicionners</a:t>
            </a:r>
            <a:r>
              <a:rPr lang="it-IT" sz="3200" dirty="0"/>
              <a:t>, </a:t>
            </a:r>
            <a:r>
              <a:rPr lang="it-IT" sz="3200" dirty="0" err="1"/>
              <a:t>experts</a:t>
            </a:r>
            <a:endParaRPr lang="it-IT" sz="3200" dirty="0"/>
          </a:p>
          <a:p>
            <a:pPr lvl="1"/>
            <a:r>
              <a:rPr lang="it-IT" sz="3200" dirty="0"/>
              <a:t>Cognitive </a:t>
            </a:r>
            <a:r>
              <a:rPr lang="it-IT" sz="3200" dirty="0" err="1"/>
              <a:t>development</a:t>
            </a:r>
            <a:r>
              <a:rPr lang="it-IT" sz="3200" dirty="0"/>
              <a:t> and </a:t>
            </a:r>
            <a:r>
              <a:rPr lang="it-IT" sz="3200" dirty="0" err="1"/>
              <a:t>mental</a:t>
            </a:r>
            <a:r>
              <a:rPr lang="it-IT" sz="3200" dirty="0"/>
              <a:t> </a:t>
            </a:r>
            <a:r>
              <a:rPr lang="it-IT" sz="3200" dirty="0" err="1"/>
              <a:t>models</a:t>
            </a:r>
            <a:endParaRPr lang="it-IT" sz="3200" dirty="0"/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importance</a:t>
            </a:r>
            <a:r>
              <a:rPr lang="it-IT" sz="3200" dirty="0"/>
              <a:t> of the </a:t>
            </a:r>
            <a:r>
              <a:rPr lang="it-IT" sz="3200" dirty="0" err="1"/>
              <a:t>learning</a:t>
            </a:r>
            <a:r>
              <a:rPr lang="it-IT" sz="3200" dirty="0"/>
              <a:t> </a:t>
            </a:r>
            <a:r>
              <a:rPr lang="it-IT" sz="3200" dirty="0" err="1"/>
              <a:t>environment</a:t>
            </a:r>
            <a:endParaRPr lang="it-IT" sz="3200" dirty="0"/>
          </a:p>
          <a:p>
            <a:pPr lvl="1"/>
            <a:r>
              <a:rPr lang="it-IT" sz="3200" dirty="0"/>
              <a:t>Active </a:t>
            </a:r>
            <a:r>
              <a:rPr lang="it-IT" sz="3200" dirty="0" err="1"/>
              <a:t>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85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02C7-562E-FB42-AB72-72AE9108AE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 dirty="0" err="1"/>
              <a:t>Teaching</a:t>
            </a:r>
            <a:r>
              <a:rPr lang="it-IT" b="1" dirty="0"/>
              <a:t> or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D9749-75A5-3B46-A904-365F47BDF6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it-IT" sz="3200" dirty="0"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it-IT" sz="3200" b="1" dirty="0">
                <a:latin typeface="Corbel" panose="020B0503020204020204" pitchFamily="34" charset="0"/>
              </a:rPr>
              <a:t>Challenge: </a:t>
            </a:r>
            <a:r>
              <a:rPr lang="it-IT" sz="3200" b="1" dirty="0" err="1">
                <a:latin typeface="Corbel" panose="020B0503020204020204" pitchFamily="34" charset="0"/>
              </a:rPr>
              <a:t>Based</a:t>
            </a:r>
            <a:r>
              <a:rPr lang="it-IT" sz="3200" b="1" dirty="0">
                <a:latin typeface="Corbel" panose="020B0503020204020204" pitchFamily="34" charset="0"/>
              </a:rPr>
              <a:t> on </a:t>
            </a:r>
            <a:r>
              <a:rPr lang="it-IT" sz="3200" b="1" dirty="0" err="1">
                <a:latin typeface="Corbel" panose="020B0503020204020204" pitchFamily="34" charset="0"/>
              </a:rPr>
              <a:t>your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experience</a:t>
            </a:r>
            <a:r>
              <a:rPr lang="it-IT" sz="3200" b="1" dirty="0">
                <a:latin typeface="Corbel" panose="020B0503020204020204" pitchFamily="34" charset="0"/>
              </a:rPr>
              <a:t>, </a:t>
            </a:r>
            <a:r>
              <a:rPr lang="it-IT" sz="3200" b="1" dirty="0" err="1">
                <a:latin typeface="Corbel" panose="020B0503020204020204" pitchFamily="34" charset="0"/>
              </a:rPr>
              <a:t>what</a:t>
            </a:r>
            <a:r>
              <a:rPr lang="it-IT" sz="3200" b="1" dirty="0">
                <a:latin typeface="Corbel" panose="020B0503020204020204" pitchFamily="34" charset="0"/>
              </a:rPr>
              <a:t> are in </a:t>
            </a:r>
            <a:r>
              <a:rPr lang="it-IT" sz="3200" b="1" dirty="0" err="1">
                <a:latin typeface="Corbel" panose="020B0503020204020204" pitchFamily="34" charset="0"/>
              </a:rPr>
              <a:t>your</a:t>
            </a:r>
            <a:r>
              <a:rPr lang="it-IT" sz="3200" b="1" dirty="0">
                <a:latin typeface="Corbel" panose="020B0503020204020204" pitchFamily="34" charset="0"/>
              </a:rPr>
              <a:t> opinion the </a:t>
            </a:r>
            <a:r>
              <a:rPr lang="it-IT" sz="3200" b="1" dirty="0" err="1">
                <a:latin typeface="Corbel" panose="020B0503020204020204" pitchFamily="34" charset="0"/>
              </a:rPr>
              <a:t>differences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between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teaching</a:t>
            </a:r>
            <a:r>
              <a:rPr lang="it-IT" sz="3200" b="1" dirty="0">
                <a:latin typeface="Corbel" panose="020B0503020204020204" pitchFamily="34" charset="0"/>
              </a:rPr>
              <a:t> and training? (5 </a:t>
            </a:r>
            <a:r>
              <a:rPr lang="it-IT" sz="3200" b="1" dirty="0" err="1">
                <a:latin typeface="Corbel" panose="020B0503020204020204" pitchFamily="34" charset="0"/>
              </a:rPr>
              <a:t>min</a:t>
            </a:r>
            <a:r>
              <a:rPr lang="it-IT" sz="3200" b="1" dirty="0">
                <a:latin typeface="Corbel" panose="020B0503020204020204" pitchFamily="34" charset="0"/>
              </a:rPr>
              <a:t>)</a:t>
            </a:r>
          </a:p>
          <a:p>
            <a:pPr lvl="1"/>
            <a:r>
              <a:rPr lang="it-IT" sz="3200" dirty="0" err="1">
                <a:latin typeface="Corbel" panose="020B0503020204020204" pitchFamily="34" charset="0"/>
              </a:rPr>
              <a:t>Make</a:t>
            </a:r>
            <a:r>
              <a:rPr lang="it-IT" sz="3200" dirty="0">
                <a:latin typeface="Corbel" panose="020B0503020204020204" pitchFamily="34" charset="0"/>
              </a:rPr>
              <a:t> a list of </a:t>
            </a:r>
            <a:r>
              <a:rPr lang="it-IT" sz="3200" dirty="0" err="1">
                <a:latin typeface="Corbel" panose="020B0503020204020204" pitchFamily="34" charset="0"/>
              </a:rPr>
              <a:t>three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main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differences</a:t>
            </a:r>
            <a:r>
              <a:rPr lang="it-IT" sz="3200" dirty="0">
                <a:latin typeface="Corbel" panose="020B0503020204020204" pitchFamily="34" charset="0"/>
              </a:rPr>
              <a:t>. </a:t>
            </a:r>
            <a:r>
              <a:rPr lang="it-IT" sz="3200" dirty="0" err="1">
                <a:latin typeface="Corbel" panose="020B0503020204020204" pitchFamily="34" charset="0"/>
              </a:rPr>
              <a:t>Discuss</a:t>
            </a:r>
            <a:r>
              <a:rPr lang="it-IT" sz="3200" dirty="0">
                <a:latin typeface="Corbel" panose="020B0503020204020204" pitchFamily="34" charset="0"/>
              </a:rPr>
              <a:t> with </a:t>
            </a:r>
            <a:r>
              <a:rPr lang="it-IT" sz="3200" dirty="0" err="1">
                <a:latin typeface="Corbel" panose="020B0503020204020204" pitchFamily="34" charset="0"/>
              </a:rPr>
              <a:t>your</a:t>
            </a:r>
            <a:r>
              <a:rPr lang="it-IT" sz="3200" dirty="0">
                <a:latin typeface="Corbel" panose="020B0503020204020204" pitchFamily="34" charset="0"/>
              </a:rPr>
              <a:t> partner(</a:t>
            </a:r>
            <a:r>
              <a:rPr lang="it-IT" sz="3200" dirty="0" err="1">
                <a:latin typeface="Corbel" panose="020B0503020204020204" pitchFamily="34" charset="0"/>
              </a:rPr>
              <a:t>s</a:t>
            </a:r>
            <a:r>
              <a:rPr lang="it-IT" sz="3200" dirty="0">
                <a:latin typeface="Corbel" panose="020B0503020204020204" pitchFamily="34" charset="0"/>
              </a:rPr>
              <a:t>). Write </a:t>
            </a:r>
            <a:r>
              <a:rPr lang="it-IT" sz="3200" dirty="0" smtClean="0">
                <a:latin typeface="Corbel" panose="020B0503020204020204" pitchFamily="34" charset="0"/>
              </a:rPr>
              <a:t>in the Etherpad</a:t>
            </a:r>
            <a:endParaRPr lang="it-IT" sz="3200" dirty="0">
              <a:latin typeface="Corbel" panose="020B0503020204020204" pitchFamily="34" charset="0"/>
            </a:endParaRPr>
          </a:p>
          <a:p>
            <a:pPr lvl="1"/>
            <a:endParaRPr lang="en-US" sz="3200" dirty="0">
              <a:latin typeface="Corbel" panose="020B0503020204020204" pitchFamily="34" charset="0"/>
            </a:endParaRPr>
          </a:p>
          <a:p>
            <a:pPr lvl="1"/>
            <a:endParaRPr lang="en-US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2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245E37-B565-674D-A1BC-21FC2295919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b="1" dirty="0" err="1"/>
              <a:t>Adult</a:t>
            </a:r>
            <a:r>
              <a:rPr lang="it-IT" b="1" dirty="0"/>
              <a:t> </a:t>
            </a:r>
            <a:r>
              <a:rPr lang="it-IT" b="1" dirty="0" err="1"/>
              <a:t>learning</a:t>
            </a:r>
            <a:r>
              <a:rPr lang="it-IT" b="1" dirty="0"/>
              <a:t> or </a:t>
            </a:r>
            <a:r>
              <a:rPr lang="it-IT" b="1" dirty="0" err="1"/>
              <a:t>andragogy</a:t>
            </a:r>
            <a:endParaRPr lang="it-I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4DA61D-94E9-FD4C-A668-A4B236ED7A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it-IT" sz="3600" b="1" dirty="0"/>
              <a:t>Challenge: </a:t>
            </a:r>
            <a:r>
              <a:rPr lang="it-IT" sz="3600" b="1" dirty="0" err="1"/>
              <a:t>what</a:t>
            </a:r>
            <a:r>
              <a:rPr lang="it-IT" sz="3600" b="1" dirty="0"/>
              <a:t> </a:t>
            </a:r>
            <a:r>
              <a:rPr lang="it-IT" sz="3600" b="1" dirty="0" err="1"/>
              <a:t>learner</a:t>
            </a:r>
            <a:r>
              <a:rPr lang="it-IT" sz="3600" b="1" dirty="0"/>
              <a:t> are </a:t>
            </a:r>
            <a:r>
              <a:rPr lang="it-IT" sz="3600" b="1" dirty="0" err="1"/>
              <a:t>you</a:t>
            </a:r>
            <a:r>
              <a:rPr lang="it-IT" sz="3600" b="1" dirty="0"/>
              <a:t> </a:t>
            </a:r>
            <a:r>
              <a:rPr lang="it-IT" sz="3600" b="1" dirty="0" err="1"/>
              <a:t>today</a:t>
            </a:r>
            <a:r>
              <a:rPr lang="it-IT" sz="3600" b="1" dirty="0"/>
              <a:t>?</a:t>
            </a:r>
          </a:p>
          <a:p>
            <a:pPr lvl="1"/>
            <a:r>
              <a:rPr lang="it-IT" sz="3600" dirty="0" err="1"/>
              <a:t>Think</a:t>
            </a:r>
            <a:r>
              <a:rPr lang="it-IT" sz="3600" dirty="0"/>
              <a:t> </a:t>
            </a:r>
            <a:r>
              <a:rPr lang="it-IT" sz="3600" dirty="0" err="1"/>
              <a:t>about</a:t>
            </a:r>
            <a:r>
              <a:rPr lang="it-IT" sz="3600" dirty="0"/>
              <a:t> </a:t>
            </a:r>
            <a:r>
              <a:rPr lang="it-IT" sz="3600" dirty="0" err="1"/>
              <a:t>your</a:t>
            </a:r>
            <a:r>
              <a:rPr lang="it-IT" sz="3600" dirty="0"/>
              <a:t> </a:t>
            </a:r>
            <a:r>
              <a:rPr lang="it-IT" sz="3600" dirty="0" err="1"/>
              <a:t>experience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</a:t>
            </a:r>
            <a:r>
              <a:rPr lang="it-IT" sz="3600" dirty="0" err="1"/>
              <a:t>learner</a:t>
            </a:r>
            <a:r>
              <a:rPr lang="it-IT" sz="3600" dirty="0"/>
              <a:t> </a:t>
            </a:r>
            <a:r>
              <a:rPr lang="it-IT" sz="3600" dirty="0" err="1"/>
              <a:t>when</a:t>
            </a:r>
            <a:r>
              <a:rPr lang="it-IT" sz="3600" dirty="0"/>
              <a:t> </a:t>
            </a:r>
            <a:r>
              <a:rPr lang="it-IT" sz="3600" dirty="0" err="1"/>
              <a:t>you</a:t>
            </a:r>
            <a:r>
              <a:rPr lang="it-IT" sz="3600" dirty="0"/>
              <a:t> </a:t>
            </a:r>
            <a:r>
              <a:rPr lang="it-IT" sz="3600" dirty="0" err="1"/>
              <a:t>were</a:t>
            </a:r>
            <a:r>
              <a:rPr lang="it-IT" sz="3600" dirty="0"/>
              <a:t> </a:t>
            </a:r>
            <a:r>
              <a:rPr lang="it-IT" sz="3600" dirty="0" err="1"/>
              <a:t>at</a:t>
            </a:r>
            <a:r>
              <a:rPr lang="it-IT" sz="3600" dirty="0"/>
              <a:t> </a:t>
            </a:r>
            <a:r>
              <a:rPr lang="it-IT" sz="3600" dirty="0" err="1"/>
              <a:t>school</a:t>
            </a:r>
            <a:r>
              <a:rPr lang="it-IT" sz="3600" dirty="0"/>
              <a:t>, and the learner you are </a:t>
            </a:r>
            <a:r>
              <a:rPr lang="it-IT" sz="3600" dirty="0" err="1"/>
              <a:t>now</a:t>
            </a:r>
            <a:r>
              <a:rPr lang="it-IT" sz="3600" dirty="0"/>
              <a:t> in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course</a:t>
            </a:r>
            <a:r>
              <a:rPr lang="it-IT" sz="3600" dirty="0"/>
              <a:t>. </a:t>
            </a:r>
          </a:p>
          <a:p>
            <a:pPr lvl="1"/>
            <a:r>
              <a:rPr lang="it-IT" sz="3600" dirty="0"/>
              <a:t>Write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thing</a:t>
            </a:r>
            <a:r>
              <a:rPr lang="it-IT" sz="3600" dirty="0"/>
              <a:t> in </a:t>
            </a:r>
            <a:r>
              <a:rPr lang="it-IT" sz="3600" dirty="0" err="1"/>
              <a:t>which</a:t>
            </a:r>
            <a:r>
              <a:rPr lang="it-IT" sz="3600" dirty="0"/>
              <a:t> </a:t>
            </a:r>
            <a:r>
              <a:rPr lang="it-IT" sz="3600" dirty="0" err="1"/>
              <a:t>you</a:t>
            </a:r>
            <a:r>
              <a:rPr lang="it-IT" sz="3600" dirty="0"/>
              <a:t> </a:t>
            </a:r>
            <a:r>
              <a:rPr lang="it-IT" sz="3600" dirty="0" err="1"/>
              <a:t>feel</a:t>
            </a:r>
            <a:r>
              <a:rPr lang="it-IT" sz="3600" dirty="0"/>
              <a:t> </a:t>
            </a:r>
            <a:r>
              <a:rPr lang="it-IT" sz="3600" dirty="0" err="1"/>
              <a:t>different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</a:t>
            </a:r>
            <a:r>
              <a:rPr lang="it-IT" sz="3600" dirty="0" err="1"/>
              <a:t>learner</a:t>
            </a:r>
            <a:r>
              <a:rPr lang="it-IT" sz="3600" dirty="0"/>
              <a:t> </a:t>
            </a:r>
            <a:r>
              <a:rPr lang="it-IT" sz="3600" dirty="0" err="1"/>
              <a:t>today</a:t>
            </a:r>
            <a:r>
              <a:rPr lang="it-IT" sz="3600" dirty="0"/>
              <a:t> from the </a:t>
            </a:r>
            <a:r>
              <a:rPr lang="it-IT" sz="3600" dirty="0" err="1"/>
              <a:t>learner</a:t>
            </a:r>
            <a:r>
              <a:rPr lang="it-IT" sz="3600" dirty="0"/>
              <a:t> </a:t>
            </a:r>
            <a:r>
              <a:rPr lang="it-IT" sz="3600" dirty="0" err="1"/>
              <a:t>you</a:t>
            </a:r>
            <a:r>
              <a:rPr lang="it-IT" sz="3600" dirty="0"/>
              <a:t> </a:t>
            </a:r>
            <a:r>
              <a:rPr lang="it-IT" sz="3600" dirty="0" err="1"/>
              <a:t>were</a:t>
            </a:r>
            <a:r>
              <a:rPr lang="it-IT" sz="3600" dirty="0"/>
              <a:t> </a:t>
            </a:r>
            <a:r>
              <a:rPr lang="it-IT" sz="3600" dirty="0" err="1"/>
              <a:t>at</a:t>
            </a:r>
            <a:r>
              <a:rPr lang="it-IT" sz="3600" dirty="0"/>
              <a:t> </a:t>
            </a:r>
            <a:r>
              <a:rPr lang="it-IT" sz="3600" dirty="0" err="1"/>
              <a:t>school</a:t>
            </a:r>
            <a:r>
              <a:rPr lang="it-IT" sz="3600" dirty="0"/>
              <a:t>.</a:t>
            </a:r>
          </a:p>
          <a:p>
            <a:pPr lvl="1"/>
            <a:r>
              <a:rPr lang="it-IT" sz="3600" dirty="0"/>
              <a:t>Write it </a:t>
            </a:r>
            <a:r>
              <a:rPr lang="it-IT" sz="3600" dirty="0" smtClean="0"/>
              <a:t>in Etherpad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7120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active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decisions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relating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their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bring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lot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prior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knowledge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need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have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new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knowledge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linked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with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goal-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oriented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(so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learning's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sake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unsatisfactory</a:t>
            </a: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) 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authentic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directly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relevant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their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work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interests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more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apply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bring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lot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prior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knowledge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need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have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new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knowledge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linked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with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goal-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oriented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(so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learning's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sake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unsatisfactory</a:t>
            </a: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) 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authentic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directly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relevant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their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work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interests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more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apply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7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they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bring</a:t>
            </a:r>
            <a:r>
              <a:rPr lang="it-IT" dirty="0">
                <a:latin typeface="Corbel" panose="020B0503020204020204" pitchFamily="34" charset="0"/>
              </a:rPr>
              <a:t> a </a:t>
            </a:r>
            <a:r>
              <a:rPr lang="it-IT" dirty="0" err="1">
                <a:latin typeface="Corbel" panose="020B0503020204020204" pitchFamily="34" charset="0"/>
              </a:rPr>
              <a:t>lot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prior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need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have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new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knowledge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linked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with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goal-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oriented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(so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learning's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sake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unsatisfactory</a:t>
            </a: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) 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authentic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directly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relevant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their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work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interests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more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apply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they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bring</a:t>
            </a:r>
            <a:r>
              <a:rPr lang="it-IT" dirty="0">
                <a:latin typeface="Corbel" panose="020B0503020204020204" pitchFamily="34" charset="0"/>
              </a:rPr>
              <a:t> a </a:t>
            </a:r>
            <a:r>
              <a:rPr lang="it-IT" dirty="0" err="1">
                <a:latin typeface="Corbel" panose="020B0503020204020204" pitchFamily="34" charset="0"/>
              </a:rPr>
              <a:t>lot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prior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need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have</a:t>
            </a:r>
            <a:r>
              <a:rPr lang="it-IT" dirty="0">
                <a:latin typeface="Corbel" panose="020B0503020204020204" pitchFamily="34" charset="0"/>
              </a:rPr>
              <a:t> new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linked</a:t>
            </a:r>
            <a:r>
              <a:rPr lang="it-IT" dirty="0">
                <a:latin typeface="Corbel" panose="020B0503020204020204" pitchFamily="34" charset="0"/>
              </a:rPr>
              <a:t> with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goal-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oriented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(so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learning's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sake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unsatisfactory</a:t>
            </a: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) 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authentic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directly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relevant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their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work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existing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interests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more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apply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they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bring</a:t>
            </a:r>
            <a:r>
              <a:rPr lang="it-IT" dirty="0">
                <a:latin typeface="Corbel" panose="020B0503020204020204" pitchFamily="34" charset="0"/>
              </a:rPr>
              <a:t> a </a:t>
            </a:r>
            <a:r>
              <a:rPr lang="it-IT" dirty="0" err="1">
                <a:latin typeface="Corbel" panose="020B0503020204020204" pitchFamily="34" charset="0"/>
              </a:rPr>
              <a:t>lot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prior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need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have</a:t>
            </a:r>
            <a:r>
              <a:rPr lang="it-IT" dirty="0">
                <a:latin typeface="Corbel" panose="020B0503020204020204" pitchFamily="34" charset="0"/>
              </a:rPr>
              <a:t> new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linked</a:t>
            </a:r>
            <a:r>
              <a:rPr lang="it-IT" dirty="0">
                <a:latin typeface="Corbel" panose="020B0503020204020204" pitchFamily="34" charset="0"/>
              </a:rPr>
              <a:t> with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latin typeface="Corbel" panose="020B0503020204020204" pitchFamily="34" charset="0"/>
              </a:rPr>
              <a:t>are goal-</a:t>
            </a:r>
            <a:r>
              <a:rPr lang="it-IT" dirty="0" err="1">
                <a:latin typeface="Corbel" panose="020B0503020204020204" pitchFamily="34" charset="0"/>
              </a:rPr>
              <a:t>oriented</a:t>
            </a:r>
            <a:r>
              <a:rPr lang="it-IT" dirty="0">
                <a:latin typeface="Corbel" panose="020B0503020204020204" pitchFamily="34" charset="0"/>
              </a:rPr>
              <a:t> (so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learning's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sake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unsatisfactory</a:t>
            </a:r>
            <a:r>
              <a:rPr lang="it-IT">
                <a:latin typeface="Corbel" panose="020B0503020204020204" pitchFamily="34" charset="0"/>
              </a:rPr>
              <a:t>)  </a:t>
            </a:r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authentic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directly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relevant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work or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interests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are more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apply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52" y="5169906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13" y="-19930"/>
            <a:ext cx="5800868" cy="3259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87" y="1451717"/>
            <a:ext cx="2011166" cy="3575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02" y="1315460"/>
            <a:ext cx="2145396" cy="3811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4404202"/>
            <a:ext cx="2296770" cy="250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98" y="-17751"/>
            <a:ext cx="3780527" cy="2520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56" y="2000044"/>
            <a:ext cx="3539953" cy="23599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09025" y="318817"/>
            <a:ext cx="359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chemeClr val="bg1"/>
                </a:solidFill>
              </a:rPr>
              <a:t>TREES/FOREST/NATURE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7661" y="3689741"/>
            <a:ext cx="3599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rgbClr val="FFC000"/>
                </a:solidFill>
              </a:rPr>
              <a:t>FAMILY</a:t>
            </a:r>
            <a:endParaRPr lang="en-GB" sz="4400" dirty="0">
              <a:solidFill>
                <a:srgbClr val="FFC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" y="1195922"/>
            <a:ext cx="1427738" cy="25382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" y="3180029"/>
            <a:ext cx="2812888" cy="21096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89" y="3103329"/>
            <a:ext cx="2385779" cy="25031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27" y="4553742"/>
            <a:ext cx="1325011" cy="23555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4602" y="4425968"/>
            <a:ext cx="232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rgbClr val="00B0F0"/>
                </a:solidFill>
              </a:rPr>
              <a:t>FRIENDS</a:t>
            </a:r>
            <a:endParaRPr lang="en-GB" sz="4400" dirty="0">
              <a:solidFill>
                <a:srgbClr val="00B0F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53" y="1993492"/>
            <a:ext cx="1356972" cy="24123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25" y="-19930"/>
            <a:ext cx="2716405" cy="20373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14536" y="2295034"/>
            <a:ext cx="2047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rgbClr val="FFFF00"/>
                </a:solidFill>
              </a:rPr>
              <a:t>HOME</a:t>
            </a:r>
            <a:endParaRPr lang="en-GB" sz="4400" dirty="0">
              <a:solidFill>
                <a:srgbClr val="FFFF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72" y="5449251"/>
            <a:ext cx="2216920" cy="14752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76629" y="5538369"/>
            <a:ext cx="2047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rgbClr val="FFFF00"/>
                </a:solidFill>
              </a:rPr>
              <a:t>DREAM</a:t>
            </a:r>
            <a:endParaRPr lang="en-GB" sz="4400" dirty="0">
              <a:solidFill>
                <a:srgbClr val="FFFF0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12" y="4251615"/>
            <a:ext cx="4287841" cy="1842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27" y="5663824"/>
            <a:ext cx="2231787" cy="12025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547033" y="4155892"/>
            <a:ext cx="193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smtClean="0">
                <a:solidFill>
                  <a:schemeClr val="bg1"/>
                </a:solidFill>
              </a:rPr>
              <a:t>WORK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382" y="6112157"/>
            <a:ext cx="1642420" cy="9854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84" y="4819948"/>
            <a:ext cx="1689423" cy="8800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11" y="5681934"/>
            <a:ext cx="1692131" cy="11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they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bring</a:t>
            </a:r>
            <a:r>
              <a:rPr lang="it-IT" dirty="0">
                <a:latin typeface="Corbel" panose="020B0503020204020204" pitchFamily="34" charset="0"/>
              </a:rPr>
              <a:t> a </a:t>
            </a:r>
            <a:r>
              <a:rPr lang="it-IT" dirty="0" err="1">
                <a:latin typeface="Corbel" panose="020B0503020204020204" pitchFamily="34" charset="0"/>
              </a:rPr>
              <a:t>lot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prior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need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have</a:t>
            </a:r>
            <a:r>
              <a:rPr lang="it-IT" dirty="0">
                <a:latin typeface="Corbel" panose="020B0503020204020204" pitchFamily="34" charset="0"/>
              </a:rPr>
              <a:t> new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linked</a:t>
            </a:r>
            <a:r>
              <a:rPr lang="it-IT" dirty="0">
                <a:latin typeface="Corbel" panose="020B0503020204020204" pitchFamily="34" charset="0"/>
              </a:rPr>
              <a:t> with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latin typeface="Corbel" panose="020B0503020204020204" pitchFamily="34" charset="0"/>
              </a:rPr>
              <a:t>are goal-</a:t>
            </a:r>
            <a:r>
              <a:rPr lang="it-IT" dirty="0" err="1">
                <a:latin typeface="Corbel" panose="020B0503020204020204" pitchFamily="34" charset="0"/>
              </a:rPr>
              <a:t>oriented</a:t>
            </a:r>
            <a:r>
              <a:rPr lang="it-IT" dirty="0">
                <a:latin typeface="Corbel" panose="020B0503020204020204" pitchFamily="34" charset="0"/>
              </a:rPr>
              <a:t> (so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learning's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sake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unsatisfactory</a:t>
            </a:r>
            <a:r>
              <a:rPr lang="it-IT">
                <a:latin typeface="Corbel" panose="020B0503020204020204" pitchFamily="34" charset="0"/>
              </a:rPr>
              <a:t>)  </a:t>
            </a:r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authentic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directly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relevant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work or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interests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>
                <a:latin typeface="Corbel" panose="020B0503020204020204" pitchFamily="34" charset="0"/>
              </a:rPr>
              <a:t>are more </a:t>
            </a:r>
            <a:r>
              <a:rPr lang="it-IT" dirty="0" err="1">
                <a:latin typeface="Corbel" panose="020B0503020204020204" pitchFamily="34" charset="0"/>
              </a:rPr>
              <a:t>practical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learners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able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apply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prefer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treated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partners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99A21-0032-AA41-883B-AAF996B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Compared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children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adults</a:t>
            </a:r>
            <a:r>
              <a:rPr lang="it-IT" dirty="0"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FE18A-3293-E64F-BB04-89568A8931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0213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rbel" panose="020B0503020204020204" pitchFamily="34" charset="0"/>
              </a:rPr>
              <a:t>are </a:t>
            </a:r>
            <a:r>
              <a:rPr lang="it-IT" dirty="0" err="1">
                <a:latin typeface="Corbel" panose="020B0503020204020204" pitchFamily="34" charset="0"/>
              </a:rPr>
              <a:t>internally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motivated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active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decisions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relating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they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bring</a:t>
            </a:r>
            <a:r>
              <a:rPr lang="it-IT" dirty="0">
                <a:latin typeface="Corbel" panose="020B0503020204020204" pitchFamily="34" charset="0"/>
              </a:rPr>
              <a:t> a </a:t>
            </a:r>
            <a:r>
              <a:rPr lang="it-IT" dirty="0" err="1">
                <a:latin typeface="Corbel" panose="020B0503020204020204" pitchFamily="34" charset="0"/>
              </a:rPr>
              <a:t>lot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prior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need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have</a:t>
            </a:r>
            <a:r>
              <a:rPr lang="it-IT" dirty="0">
                <a:latin typeface="Corbel" panose="020B0503020204020204" pitchFamily="34" charset="0"/>
              </a:rPr>
              <a:t> new </a:t>
            </a:r>
            <a:r>
              <a:rPr lang="it-IT" dirty="0" err="1">
                <a:latin typeface="Corbel" panose="020B0503020204020204" pitchFamily="34" charset="0"/>
              </a:rPr>
              <a:t>knowledge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linked</a:t>
            </a:r>
            <a:r>
              <a:rPr lang="it-IT" dirty="0">
                <a:latin typeface="Corbel" panose="020B0503020204020204" pitchFamily="34" charset="0"/>
              </a:rPr>
              <a:t> with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information</a:t>
            </a:r>
          </a:p>
          <a:p>
            <a:r>
              <a:rPr lang="it-IT" dirty="0">
                <a:latin typeface="Corbel" panose="020B0503020204020204" pitchFamily="34" charset="0"/>
              </a:rPr>
              <a:t>are goal-</a:t>
            </a:r>
            <a:r>
              <a:rPr lang="it-IT" dirty="0" err="1">
                <a:latin typeface="Corbel" panose="020B0503020204020204" pitchFamily="34" charset="0"/>
              </a:rPr>
              <a:t>oriented</a:t>
            </a:r>
            <a:r>
              <a:rPr lang="it-IT" dirty="0">
                <a:latin typeface="Corbel" panose="020B0503020204020204" pitchFamily="34" charset="0"/>
              </a:rPr>
              <a:t> (so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learning's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sake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unsatisfactory</a:t>
            </a:r>
            <a:r>
              <a:rPr lang="it-IT">
                <a:latin typeface="Corbel" panose="020B0503020204020204" pitchFamily="34" charset="0"/>
              </a:rPr>
              <a:t>)  </a:t>
            </a:r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authentic</a:t>
            </a:r>
            <a:r>
              <a:rPr lang="it-IT" dirty="0">
                <a:latin typeface="Corbel" panose="020B0503020204020204" pitchFamily="34" charset="0"/>
              </a:rPr>
              <a:t> and </a:t>
            </a:r>
            <a:r>
              <a:rPr lang="it-IT" dirty="0" err="1">
                <a:latin typeface="Corbel" panose="020B0503020204020204" pitchFamily="34" charset="0"/>
              </a:rPr>
              <a:t>directly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relevant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their</a:t>
            </a:r>
            <a:r>
              <a:rPr lang="it-IT" dirty="0">
                <a:latin typeface="Corbel" panose="020B0503020204020204" pitchFamily="34" charset="0"/>
              </a:rPr>
              <a:t> work or </a:t>
            </a:r>
            <a:r>
              <a:rPr lang="it-IT" dirty="0" err="1">
                <a:latin typeface="Corbel" panose="020B0503020204020204" pitchFamily="34" charset="0"/>
              </a:rPr>
              <a:t>existing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interests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>
                <a:latin typeface="Corbel" panose="020B0503020204020204" pitchFamily="34" charset="0"/>
              </a:rPr>
              <a:t>are more </a:t>
            </a:r>
            <a:r>
              <a:rPr lang="it-IT" dirty="0" err="1">
                <a:latin typeface="Corbel" panose="020B0503020204020204" pitchFamily="34" charset="0"/>
              </a:rPr>
              <a:t>practical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learners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able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apply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learned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dirty="0" err="1">
                <a:latin typeface="Corbel" panose="020B0503020204020204" pitchFamily="34" charset="0"/>
              </a:rPr>
              <a:t>prefer</a:t>
            </a:r>
            <a:r>
              <a:rPr lang="it-IT" dirty="0">
                <a:latin typeface="Corbel" panose="020B0503020204020204" pitchFamily="34" charset="0"/>
              </a:rPr>
              <a:t> to be </a:t>
            </a:r>
            <a:r>
              <a:rPr lang="it-IT" dirty="0" err="1">
                <a:latin typeface="Corbel" panose="020B0503020204020204" pitchFamily="34" charset="0"/>
              </a:rPr>
              <a:t>treated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partners</a:t>
            </a:r>
            <a:r>
              <a:rPr lang="it-IT" dirty="0">
                <a:latin typeface="Corbel" panose="020B0503020204020204" pitchFamily="34" charset="0"/>
              </a:rPr>
              <a:t> in the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experience</a:t>
            </a:r>
            <a:endParaRPr lang="it-IT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654BE8-992E-B243-B0CF-3FCF3FB0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677333"/>
            <a:ext cx="887505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CBE0CA-2F62-554E-BCBE-2BBB2EAC1776}"/>
              </a:ext>
            </a:extLst>
          </p:cNvPr>
          <p:cNvSpPr/>
          <p:nvPr/>
        </p:nvSpPr>
        <p:spPr>
          <a:xfrm>
            <a:off x="1328503" y="0"/>
            <a:ext cx="95247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/>
              <a:t>The </a:t>
            </a:r>
            <a:r>
              <a:rPr lang="it-IT" sz="4000" b="1" dirty="0" err="1"/>
              <a:t>Bloom's</a:t>
            </a:r>
            <a:r>
              <a:rPr lang="it-IT" sz="4000" b="1" dirty="0"/>
              <a:t> </a:t>
            </a:r>
            <a:r>
              <a:rPr lang="it-IT" sz="4000" b="1" dirty="0" err="1"/>
              <a:t>six</a:t>
            </a:r>
            <a:r>
              <a:rPr lang="it-IT" sz="4000" b="1" dirty="0"/>
              <a:t> </a:t>
            </a:r>
            <a:r>
              <a:rPr lang="it-IT" sz="4000" b="1" dirty="0" err="1"/>
              <a:t>categories</a:t>
            </a:r>
            <a:r>
              <a:rPr lang="it-IT" sz="4000" b="1" dirty="0"/>
              <a:t> of cognitive </a:t>
            </a:r>
            <a:r>
              <a:rPr lang="it-IT" sz="4000" b="1" dirty="0" err="1"/>
              <a:t>skills</a:t>
            </a:r>
            <a:endParaRPr lang="it-IT" sz="4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79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CBE0CA-2F62-554E-BCBE-2BBB2EAC1776}"/>
              </a:ext>
            </a:extLst>
          </p:cNvPr>
          <p:cNvSpPr/>
          <p:nvPr/>
        </p:nvSpPr>
        <p:spPr>
          <a:xfrm>
            <a:off x="1328503" y="0"/>
            <a:ext cx="95247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/>
              <a:t>The </a:t>
            </a:r>
            <a:r>
              <a:rPr lang="it-IT" sz="4000" b="1" dirty="0" err="1"/>
              <a:t>Bloom's</a:t>
            </a:r>
            <a:r>
              <a:rPr lang="it-IT" sz="4000" b="1" dirty="0"/>
              <a:t> </a:t>
            </a:r>
            <a:r>
              <a:rPr lang="it-IT" sz="4000" b="1" dirty="0" err="1"/>
              <a:t>six</a:t>
            </a:r>
            <a:r>
              <a:rPr lang="it-IT" sz="4000" b="1" dirty="0"/>
              <a:t> </a:t>
            </a:r>
            <a:r>
              <a:rPr lang="it-IT" sz="4000" b="1" dirty="0" err="1"/>
              <a:t>categories</a:t>
            </a:r>
            <a:r>
              <a:rPr lang="it-IT" sz="4000" b="1" dirty="0"/>
              <a:t> of cognitive </a:t>
            </a:r>
            <a:r>
              <a:rPr lang="it-IT" sz="4000" b="1" dirty="0" err="1"/>
              <a:t>skills</a:t>
            </a:r>
            <a:endParaRPr lang="it-IT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531171-E637-3C41-9D9C-90DFA2C4AB57}"/>
              </a:ext>
            </a:extLst>
          </p:cNvPr>
          <p:cNvSpPr/>
          <p:nvPr/>
        </p:nvSpPr>
        <p:spPr>
          <a:xfrm>
            <a:off x="608559" y="1114273"/>
            <a:ext cx="1114317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1. </a:t>
            </a:r>
            <a:r>
              <a:rPr lang="it-IT" sz="2800" b="1" dirty="0" err="1"/>
              <a:t>Remember</a:t>
            </a:r>
            <a:r>
              <a:rPr lang="it-IT" sz="2800" b="1" dirty="0"/>
              <a:t>/Reiterate </a:t>
            </a:r>
            <a:r>
              <a:rPr lang="it-IT" sz="2800" dirty="0"/>
              <a:t>- performance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based</a:t>
            </a:r>
            <a:r>
              <a:rPr lang="it-IT" sz="2800" dirty="0"/>
              <a:t> on </a:t>
            </a:r>
            <a:r>
              <a:rPr lang="it-IT" sz="2800" dirty="0" err="1"/>
              <a:t>recognition</a:t>
            </a:r>
            <a:r>
              <a:rPr lang="it-IT" sz="2800" dirty="0"/>
              <a:t> of a </a:t>
            </a:r>
            <a:r>
              <a:rPr lang="it-IT" sz="2800" dirty="0" err="1"/>
              <a:t>seen</a:t>
            </a:r>
            <a:r>
              <a:rPr lang="it-IT" sz="2800" dirty="0"/>
              <a:t> </a:t>
            </a:r>
            <a:r>
              <a:rPr lang="it-IT" sz="2800" dirty="0" err="1"/>
              <a:t>example</a:t>
            </a:r>
            <a:r>
              <a:rPr lang="it-IT" sz="2800" dirty="0"/>
              <a:t>(</a:t>
            </a:r>
            <a:r>
              <a:rPr lang="it-IT" sz="2800" dirty="0" err="1"/>
              <a:t>s</a:t>
            </a:r>
            <a:r>
              <a:rPr lang="it-IT" sz="2800" dirty="0"/>
              <a:t>); </a:t>
            </a:r>
          </a:p>
          <a:p>
            <a:r>
              <a:rPr lang="it-IT" sz="2800" dirty="0"/>
              <a:t>2. </a:t>
            </a:r>
            <a:r>
              <a:rPr lang="it-IT" sz="2800" b="1" dirty="0" err="1"/>
              <a:t>Understand</a:t>
            </a:r>
            <a:r>
              <a:rPr lang="it-IT" sz="2800" b="1" dirty="0"/>
              <a:t>/</a:t>
            </a:r>
            <a:r>
              <a:rPr lang="it-IT" sz="2800" b="1" dirty="0" err="1"/>
              <a:t>Summarise</a:t>
            </a:r>
            <a:r>
              <a:rPr lang="it-IT" sz="2800" b="1" dirty="0"/>
              <a:t> </a:t>
            </a:r>
            <a:r>
              <a:rPr lang="it-IT" sz="2800" dirty="0"/>
              <a:t>- performance </a:t>
            </a:r>
            <a:r>
              <a:rPr lang="it-IT" sz="2800" dirty="0" err="1"/>
              <a:t>summarizes</a:t>
            </a:r>
            <a:r>
              <a:rPr lang="it-IT" sz="2800" dirty="0"/>
              <a:t> information </a:t>
            </a:r>
            <a:r>
              <a:rPr lang="it-IT" sz="2800" dirty="0" err="1"/>
              <a:t>already</a:t>
            </a:r>
            <a:r>
              <a:rPr lang="it-IT" sz="2800" dirty="0"/>
              <a:t> </a:t>
            </a:r>
            <a:r>
              <a:rPr lang="it-IT" sz="2800" dirty="0" err="1"/>
              <a:t>known</a:t>
            </a:r>
            <a:r>
              <a:rPr lang="it-IT" sz="2800" dirty="0"/>
              <a:t>/</a:t>
            </a:r>
            <a:r>
              <a:rPr lang="it-IT" sz="2800" dirty="0" err="1"/>
              <a:t>given</a:t>
            </a:r>
            <a:r>
              <a:rPr lang="it-IT" sz="2800" dirty="0"/>
              <a:t>;</a:t>
            </a:r>
          </a:p>
          <a:p>
            <a:r>
              <a:rPr lang="it-IT" sz="2800" dirty="0"/>
              <a:t>3. </a:t>
            </a:r>
            <a:r>
              <a:rPr lang="it-IT" sz="2800" b="1" dirty="0" err="1"/>
              <a:t>Apply</a:t>
            </a:r>
            <a:r>
              <a:rPr lang="it-IT" sz="2800" b="1" dirty="0"/>
              <a:t>/Illustrate </a:t>
            </a:r>
            <a:r>
              <a:rPr lang="it-IT" sz="2800" dirty="0"/>
              <a:t>- performance </a:t>
            </a:r>
            <a:r>
              <a:rPr lang="it-IT" sz="2800" dirty="0" err="1"/>
              <a:t>extrapolates</a:t>
            </a:r>
            <a:r>
              <a:rPr lang="it-IT" sz="2800" dirty="0"/>
              <a:t> from </a:t>
            </a:r>
            <a:r>
              <a:rPr lang="it-IT" sz="2800" dirty="0" err="1"/>
              <a:t>seen</a:t>
            </a:r>
            <a:r>
              <a:rPr lang="it-IT" sz="2800" dirty="0"/>
              <a:t> </a:t>
            </a:r>
            <a:r>
              <a:rPr lang="it-IT" sz="2800" dirty="0" err="1"/>
              <a:t>examples</a:t>
            </a:r>
            <a:r>
              <a:rPr lang="it-IT" sz="2800" dirty="0"/>
              <a:t> to new </a:t>
            </a:r>
            <a:r>
              <a:rPr lang="it-IT" sz="2800" dirty="0" err="1"/>
              <a:t>ones</a:t>
            </a:r>
            <a:r>
              <a:rPr lang="it-IT" sz="2800" dirty="0"/>
              <a:t> by </a:t>
            </a:r>
            <a:r>
              <a:rPr lang="it-IT" sz="2800" dirty="0" err="1"/>
              <a:t>applying</a:t>
            </a:r>
            <a:r>
              <a:rPr lang="it-IT" sz="2800" dirty="0"/>
              <a:t> </a:t>
            </a:r>
            <a:r>
              <a:rPr lang="it-IT" sz="2800" dirty="0" err="1"/>
              <a:t>rules</a:t>
            </a:r>
            <a:r>
              <a:rPr lang="it-IT" sz="2800" dirty="0"/>
              <a:t>;</a:t>
            </a:r>
          </a:p>
          <a:p>
            <a:r>
              <a:rPr lang="it-IT" sz="2800" dirty="0"/>
              <a:t>4. </a:t>
            </a:r>
            <a:r>
              <a:rPr lang="it-IT" sz="2800" b="1" dirty="0" err="1"/>
              <a:t>Analyze</a:t>
            </a:r>
            <a:r>
              <a:rPr lang="it-IT" sz="2800" b="1" dirty="0"/>
              <a:t>/</a:t>
            </a:r>
            <a:r>
              <a:rPr lang="it-IT" sz="2800" b="1" dirty="0" err="1"/>
              <a:t>Predict</a:t>
            </a:r>
            <a:r>
              <a:rPr lang="it-IT" sz="2800" b="1" dirty="0"/>
              <a:t> </a:t>
            </a:r>
            <a:r>
              <a:rPr lang="it-IT" sz="2800" dirty="0"/>
              <a:t>- performance </a:t>
            </a:r>
            <a:r>
              <a:rPr lang="it-IT" sz="2800" dirty="0" err="1"/>
              <a:t>requires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r>
              <a:rPr lang="it-IT" sz="2800" dirty="0"/>
              <a:t> and </a:t>
            </a:r>
            <a:r>
              <a:rPr lang="it-IT" sz="2800" dirty="0" err="1"/>
              <a:t>prediction</a:t>
            </a:r>
            <a:r>
              <a:rPr lang="it-IT" sz="2800" dirty="0"/>
              <a:t>, </a:t>
            </a:r>
            <a:r>
              <a:rPr lang="it-IT" sz="2800" dirty="0" err="1"/>
              <a:t>using</a:t>
            </a:r>
            <a:r>
              <a:rPr lang="it-IT" sz="2800" dirty="0"/>
              <a:t> </a:t>
            </a:r>
            <a:r>
              <a:rPr lang="it-IT" sz="2800" dirty="0" err="1"/>
              <a:t>rules</a:t>
            </a:r>
            <a:r>
              <a:rPr lang="it-IT" sz="2800" dirty="0"/>
              <a:t>;</a:t>
            </a:r>
          </a:p>
          <a:p>
            <a:r>
              <a:rPr lang="it-IT" sz="2800" dirty="0"/>
              <a:t>5. </a:t>
            </a:r>
            <a:r>
              <a:rPr lang="it-IT" sz="2800" b="1" dirty="0"/>
              <a:t>Create/ </a:t>
            </a:r>
            <a:r>
              <a:rPr lang="it-IT" sz="2800" b="1" dirty="0" err="1"/>
              <a:t>Synthetise</a:t>
            </a:r>
            <a:r>
              <a:rPr lang="it-IT" sz="2800" b="1" dirty="0"/>
              <a:t> </a:t>
            </a:r>
            <a:r>
              <a:rPr lang="it-IT" sz="2800" dirty="0"/>
              <a:t>- performance </a:t>
            </a:r>
            <a:r>
              <a:rPr lang="it-IT" sz="2800" dirty="0" err="1"/>
              <a:t>yields</a:t>
            </a:r>
            <a:r>
              <a:rPr lang="it-IT" sz="2800" dirty="0"/>
              <a:t> </a:t>
            </a:r>
            <a:r>
              <a:rPr lang="it-IT" sz="2800" dirty="0" err="1"/>
              <a:t>something</a:t>
            </a:r>
            <a:r>
              <a:rPr lang="it-IT" sz="2800" dirty="0"/>
              <a:t> innovative and </a:t>
            </a:r>
            <a:r>
              <a:rPr lang="it-IT" sz="2800" dirty="0" err="1"/>
              <a:t>novel</a:t>
            </a:r>
            <a:r>
              <a:rPr lang="it-IT" sz="2800" dirty="0"/>
              <a:t>, </a:t>
            </a:r>
            <a:r>
              <a:rPr lang="it-IT" sz="2800" dirty="0" err="1"/>
              <a:t>creating</a:t>
            </a:r>
            <a:r>
              <a:rPr lang="it-IT" sz="2800" dirty="0"/>
              <a:t>, </a:t>
            </a:r>
            <a:r>
              <a:rPr lang="it-IT" sz="2800" dirty="0" err="1"/>
              <a:t>describing</a:t>
            </a:r>
            <a:r>
              <a:rPr lang="it-IT" sz="2800" dirty="0"/>
              <a:t> and </a:t>
            </a:r>
            <a:r>
              <a:rPr lang="it-IT" sz="2800" dirty="0" err="1"/>
              <a:t>justifying</a:t>
            </a:r>
            <a:r>
              <a:rPr lang="it-IT" sz="2800" dirty="0"/>
              <a:t> </a:t>
            </a:r>
            <a:r>
              <a:rPr lang="it-IT" sz="2800" dirty="0" err="1"/>
              <a:t>something</a:t>
            </a:r>
            <a:r>
              <a:rPr lang="it-IT" sz="2800" dirty="0"/>
              <a:t> new from </a:t>
            </a:r>
            <a:r>
              <a:rPr lang="it-IT" sz="2800" dirty="0" err="1"/>
              <a:t>existing</a:t>
            </a:r>
            <a:r>
              <a:rPr lang="it-IT" sz="2800" dirty="0"/>
              <a:t> </a:t>
            </a:r>
            <a:r>
              <a:rPr lang="it-IT" sz="2800" dirty="0" err="1"/>
              <a:t>things</a:t>
            </a:r>
            <a:r>
              <a:rPr lang="it-IT" sz="2800" dirty="0"/>
              <a:t>/</a:t>
            </a:r>
            <a:r>
              <a:rPr lang="it-IT" sz="2800" dirty="0" err="1"/>
              <a:t>ideas</a:t>
            </a:r>
            <a:r>
              <a:rPr lang="it-IT" sz="2800" dirty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77232-73FE-0343-8CCA-0FB88BD7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latin typeface="Corbel" panose="020B0503020204020204" pitchFamily="34" charset="0"/>
              </a:rPr>
              <a:t>How can </a:t>
            </a:r>
            <a:r>
              <a:rPr lang="it-IT" dirty="0" err="1">
                <a:latin typeface="Corbel" panose="020B0503020204020204" pitchFamily="34" charset="0"/>
              </a:rPr>
              <a:t>we</a:t>
            </a:r>
            <a:r>
              <a:rPr lang="it-IT" dirty="0">
                <a:latin typeface="Corbel" panose="020B0503020204020204" pitchFamily="34" charset="0"/>
              </a:rPr>
              <a:t> use the </a:t>
            </a:r>
            <a:r>
              <a:rPr lang="it-IT" dirty="0" err="1">
                <a:latin typeface="Corbel" panose="020B0503020204020204" pitchFamily="34" charset="0"/>
              </a:rPr>
              <a:t>Bloom's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hierarchy</a:t>
            </a:r>
            <a:r>
              <a:rPr lang="it-IT" dirty="0">
                <a:latin typeface="Corbel" panose="020B0503020204020204" pitchFamily="34" charset="0"/>
              </a:rPr>
              <a:t> of cognitive </a:t>
            </a:r>
            <a:r>
              <a:rPr lang="it-IT" dirty="0" err="1">
                <a:latin typeface="Corbel" panose="020B0503020204020204" pitchFamily="34" charset="0"/>
              </a:rPr>
              <a:t>skills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teaching</a:t>
            </a:r>
            <a:r>
              <a:rPr lang="it-IT" dirty="0">
                <a:latin typeface="Corbel" panose="020B0503020204020204" pitchFamily="34" charset="0"/>
              </a:rPr>
              <a:t> and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170CF9-4C74-FC45-92B0-0B2C5705E7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1038"/>
            <a:ext cx="10515600" cy="4351337"/>
          </a:xfrm>
        </p:spPr>
        <p:txBody>
          <a:bodyPr>
            <a:normAutofit/>
          </a:bodyPr>
          <a:lstStyle/>
          <a:p>
            <a:r>
              <a:rPr lang="it-IT" sz="3600" dirty="0" err="1">
                <a:latin typeface="Corbel" panose="020B0503020204020204" pitchFamily="34" charset="0"/>
              </a:rPr>
              <a:t>We</a:t>
            </a:r>
            <a:r>
              <a:rPr lang="it-IT" sz="3600" dirty="0">
                <a:latin typeface="Corbel" panose="020B0503020204020204" pitchFamily="34" charset="0"/>
              </a:rPr>
              <a:t> can use the </a:t>
            </a:r>
            <a:r>
              <a:rPr lang="it-IT" sz="3600" dirty="0" err="1">
                <a:latin typeface="Corbel" panose="020B0503020204020204" pitchFamily="34" charset="0"/>
              </a:rPr>
              <a:t>Bloom's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taxonomy</a:t>
            </a:r>
            <a:r>
              <a:rPr lang="it-IT" sz="3600" dirty="0">
                <a:latin typeface="Corbel" panose="020B0503020204020204" pitchFamily="34" charset="0"/>
              </a:rPr>
              <a:t> to </a:t>
            </a:r>
            <a:r>
              <a:rPr lang="it-IT" sz="3600" dirty="0" err="1">
                <a:latin typeface="Corbel" panose="020B0503020204020204" pitchFamily="34" charset="0"/>
              </a:rPr>
              <a:t>align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instruction</a:t>
            </a:r>
            <a:r>
              <a:rPr lang="it-IT" sz="3600" dirty="0">
                <a:latin typeface="Corbel" panose="020B0503020204020204" pitchFamily="34" charset="0"/>
              </a:rPr>
              <a:t> with </a:t>
            </a:r>
            <a:r>
              <a:rPr lang="it-IT" sz="3600" dirty="0" err="1">
                <a:latin typeface="Corbel" panose="020B0503020204020204" pitchFamily="34" charset="0"/>
              </a:rPr>
              <a:t>learners</a:t>
            </a:r>
            <a:r>
              <a:rPr lang="it-IT" sz="3600" dirty="0">
                <a:latin typeface="Corbel" panose="020B0503020204020204" pitchFamily="34" charset="0"/>
              </a:rPr>
              <a:t>' </a:t>
            </a:r>
            <a:r>
              <a:rPr lang="it-IT" sz="3600" dirty="0" err="1">
                <a:latin typeface="Corbel" panose="020B0503020204020204" pitchFamily="34" charset="0"/>
              </a:rPr>
              <a:t>levels</a:t>
            </a:r>
            <a:r>
              <a:rPr lang="it-IT" sz="3600" dirty="0">
                <a:latin typeface="Corbel" panose="020B0503020204020204" pitchFamily="34" charset="0"/>
              </a:rPr>
              <a:t> of </a:t>
            </a:r>
            <a:r>
              <a:rPr lang="it-IT" sz="3600" dirty="0" err="1">
                <a:latin typeface="Corbel" panose="020B0503020204020204" pitchFamily="34" charset="0"/>
              </a:rPr>
              <a:t>complexity</a:t>
            </a:r>
            <a:r>
              <a:rPr lang="it-IT" sz="3600" dirty="0">
                <a:latin typeface="Corbel" panose="020B0503020204020204" pitchFamily="34" charset="0"/>
              </a:rPr>
              <a:t> of </a:t>
            </a:r>
            <a:r>
              <a:rPr lang="it-IT" sz="3600" dirty="0" err="1">
                <a:latin typeface="Corbel" panose="020B0503020204020204" pitchFamily="34" charset="0"/>
              </a:rPr>
              <a:t>thinking</a:t>
            </a:r>
            <a:r>
              <a:rPr lang="it-IT" sz="3600" dirty="0">
                <a:latin typeface="Corbel" panose="020B0503020204020204" pitchFamily="34" charset="0"/>
              </a:rPr>
              <a:t> (and </a:t>
            </a:r>
            <a:r>
              <a:rPr lang="it-IT" sz="3600" dirty="0" err="1">
                <a:latin typeface="Corbel" panose="020B0503020204020204" pitchFamily="34" charset="0"/>
              </a:rPr>
              <a:t>experience</a:t>
            </a:r>
            <a:r>
              <a:rPr lang="it-IT" sz="3600" dirty="0">
                <a:latin typeface="Corbel" panose="020B0503020204020204" pitchFamily="34" charset="0"/>
              </a:rPr>
              <a:t>).</a:t>
            </a:r>
          </a:p>
          <a:p>
            <a:r>
              <a:rPr lang="it-IT" sz="3600" dirty="0">
                <a:solidFill>
                  <a:schemeClr val="bg1"/>
                </a:solidFill>
                <a:latin typeface="Corbel" panose="020B0503020204020204" pitchFamily="34" charset="0"/>
              </a:rPr>
              <a:t>How? </a:t>
            </a:r>
            <a:r>
              <a:rPr lang="it-IT" sz="3600" dirty="0" err="1">
                <a:solidFill>
                  <a:schemeClr val="bg1"/>
                </a:solidFill>
                <a:latin typeface="Corbel" panose="020B0503020204020204" pitchFamily="34" charset="0"/>
              </a:rPr>
              <a:t>We</a:t>
            </a:r>
            <a:r>
              <a:rPr lang="it-IT" sz="3600" dirty="0">
                <a:solidFill>
                  <a:schemeClr val="bg1"/>
                </a:solidFill>
                <a:latin typeface="Corbel" panose="020B0503020204020204" pitchFamily="34" charset="0"/>
              </a:rPr>
              <a:t> can use </a:t>
            </a:r>
            <a:r>
              <a:rPr lang="it-IT" sz="3600" dirty="0" err="1">
                <a:solidFill>
                  <a:schemeClr val="bg1"/>
                </a:solidFill>
                <a:latin typeface="Corbel" panose="020B0503020204020204" pitchFamily="34" charset="0"/>
              </a:rPr>
              <a:t>it</a:t>
            </a:r>
            <a:r>
              <a:rPr lang="it-IT" sz="3600" dirty="0">
                <a:solidFill>
                  <a:schemeClr val="bg1"/>
                </a:solidFill>
                <a:latin typeface="Corbel" panose="020B0503020204020204" pitchFamily="34" charset="0"/>
              </a:rPr>
              <a:t> to: </a:t>
            </a:r>
          </a:p>
          <a:p>
            <a:pPr lvl="1"/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identify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teaching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objectives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outcomes</a:t>
            </a:r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design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instruction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experiences</a:t>
            </a:r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assess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77232-73FE-0343-8CCA-0FB88BD7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latin typeface="Corbel" panose="020B0503020204020204" pitchFamily="34" charset="0"/>
              </a:rPr>
              <a:t>How can </a:t>
            </a:r>
            <a:r>
              <a:rPr lang="it-IT" dirty="0" err="1">
                <a:latin typeface="Corbel" panose="020B0503020204020204" pitchFamily="34" charset="0"/>
              </a:rPr>
              <a:t>we</a:t>
            </a:r>
            <a:r>
              <a:rPr lang="it-IT" dirty="0">
                <a:latin typeface="Corbel" panose="020B0503020204020204" pitchFamily="34" charset="0"/>
              </a:rPr>
              <a:t> use the </a:t>
            </a:r>
            <a:r>
              <a:rPr lang="it-IT" dirty="0" err="1">
                <a:latin typeface="Corbel" panose="020B0503020204020204" pitchFamily="34" charset="0"/>
              </a:rPr>
              <a:t>Bloom's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hierarchy</a:t>
            </a:r>
            <a:r>
              <a:rPr lang="it-IT" dirty="0">
                <a:latin typeface="Corbel" panose="020B0503020204020204" pitchFamily="34" charset="0"/>
              </a:rPr>
              <a:t> of cognitive </a:t>
            </a:r>
            <a:r>
              <a:rPr lang="it-IT" dirty="0" err="1">
                <a:latin typeface="Corbel" panose="020B0503020204020204" pitchFamily="34" charset="0"/>
              </a:rPr>
              <a:t>skills</a:t>
            </a:r>
            <a:r>
              <a:rPr lang="it-IT" dirty="0">
                <a:latin typeface="Corbel" panose="020B0503020204020204" pitchFamily="34" charset="0"/>
              </a:rPr>
              <a:t> in </a:t>
            </a:r>
            <a:r>
              <a:rPr lang="it-IT" dirty="0" err="1">
                <a:latin typeface="Corbel" panose="020B0503020204020204" pitchFamily="34" charset="0"/>
              </a:rPr>
              <a:t>teaching</a:t>
            </a:r>
            <a:r>
              <a:rPr lang="it-IT" dirty="0">
                <a:latin typeface="Corbel" panose="020B0503020204020204" pitchFamily="34" charset="0"/>
              </a:rPr>
              <a:t> and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170CF9-4C74-FC45-92B0-0B2C5705E7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1038"/>
            <a:ext cx="10515600" cy="4351337"/>
          </a:xfrm>
        </p:spPr>
        <p:txBody>
          <a:bodyPr>
            <a:normAutofit/>
          </a:bodyPr>
          <a:lstStyle/>
          <a:p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We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can use the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Bloom's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taxonomy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to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align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instruction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with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learners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'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levels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of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complexity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of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thinking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(and 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experience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).</a:t>
            </a:r>
          </a:p>
          <a:p>
            <a:r>
              <a:rPr lang="it-IT" sz="3600" dirty="0">
                <a:latin typeface="Corbel" panose="020B0503020204020204" pitchFamily="34" charset="0"/>
              </a:rPr>
              <a:t>How? </a:t>
            </a:r>
            <a:r>
              <a:rPr lang="it-IT" sz="3600" dirty="0" err="1">
                <a:latin typeface="Corbel" panose="020B0503020204020204" pitchFamily="34" charset="0"/>
              </a:rPr>
              <a:t>We</a:t>
            </a:r>
            <a:r>
              <a:rPr lang="it-IT" sz="3600" dirty="0">
                <a:latin typeface="Corbel" panose="020B0503020204020204" pitchFamily="34" charset="0"/>
              </a:rPr>
              <a:t> can use </a:t>
            </a:r>
            <a:r>
              <a:rPr lang="it-IT" sz="3600" dirty="0" err="1">
                <a:latin typeface="Corbel" panose="020B0503020204020204" pitchFamily="34" charset="0"/>
              </a:rPr>
              <a:t>it</a:t>
            </a:r>
            <a:r>
              <a:rPr lang="it-IT" sz="3600" dirty="0">
                <a:latin typeface="Corbel" panose="020B0503020204020204" pitchFamily="34" charset="0"/>
              </a:rPr>
              <a:t> to: </a:t>
            </a:r>
          </a:p>
          <a:p>
            <a:pPr lvl="1"/>
            <a:r>
              <a:rPr lang="it-IT" sz="3200" dirty="0" err="1">
                <a:latin typeface="Corbel" panose="020B0503020204020204" pitchFamily="34" charset="0"/>
              </a:rPr>
              <a:t>identify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teaching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objectives</a:t>
            </a:r>
            <a:r>
              <a:rPr lang="it-IT" sz="3200" dirty="0">
                <a:latin typeface="Corbel" panose="020B0503020204020204" pitchFamily="34" charset="0"/>
              </a:rPr>
              <a:t> and </a:t>
            </a:r>
            <a:r>
              <a:rPr lang="it-IT" sz="3200" dirty="0" err="1">
                <a:latin typeface="Corbel" panose="020B0503020204020204" pitchFamily="34" charset="0"/>
              </a:rPr>
              <a:t>learning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outcomes</a:t>
            </a:r>
            <a:endParaRPr lang="it-IT" sz="3200" dirty="0">
              <a:latin typeface="Corbel" panose="020B0503020204020204" pitchFamily="34" charset="0"/>
            </a:endParaRPr>
          </a:p>
          <a:p>
            <a:pPr lvl="1"/>
            <a:r>
              <a:rPr lang="it-IT" sz="3200" dirty="0">
                <a:latin typeface="Corbel" panose="020B0503020204020204" pitchFamily="34" charset="0"/>
              </a:rPr>
              <a:t>design </a:t>
            </a:r>
            <a:r>
              <a:rPr lang="it-IT" sz="3200" dirty="0" err="1">
                <a:latin typeface="Corbel" panose="020B0503020204020204" pitchFamily="34" charset="0"/>
              </a:rPr>
              <a:t>instruction</a:t>
            </a:r>
            <a:r>
              <a:rPr lang="it-IT" sz="3200" dirty="0">
                <a:latin typeface="Corbel" panose="020B0503020204020204" pitchFamily="34" charset="0"/>
              </a:rPr>
              <a:t> and </a:t>
            </a:r>
            <a:r>
              <a:rPr lang="it-IT" sz="3200" dirty="0" err="1">
                <a:latin typeface="Corbel" panose="020B0503020204020204" pitchFamily="34" charset="0"/>
              </a:rPr>
              <a:t>learning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experiences</a:t>
            </a:r>
            <a:endParaRPr lang="it-IT" sz="3200" dirty="0">
              <a:latin typeface="Corbel" panose="020B0503020204020204" pitchFamily="34" charset="0"/>
            </a:endParaRPr>
          </a:p>
          <a:p>
            <a:pPr lvl="1"/>
            <a:r>
              <a:rPr lang="it-IT" sz="3200" dirty="0" err="1">
                <a:latin typeface="Corbel" panose="020B0503020204020204" pitchFamily="34" charset="0"/>
              </a:rPr>
              <a:t>assess</a:t>
            </a:r>
            <a:r>
              <a:rPr lang="it-IT" sz="3200" dirty="0">
                <a:latin typeface="Corbel" panose="020B0503020204020204" pitchFamily="34" charset="0"/>
              </a:rPr>
              <a:t> </a:t>
            </a:r>
            <a:r>
              <a:rPr lang="it-IT" sz="3200" dirty="0" err="1">
                <a:latin typeface="Corbel" panose="020B0503020204020204" pitchFamily="34" charset="0"/>
              </a:rPr>
              <a:t>learning</a:t>
            </a:r>
            <a:endParaRPr lang="it-IT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8CED45-EDB8-0140-AC89-0A7F0AAE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Teaching objectives and Learning Outcomes</a:t>
            </a: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58FA-CAB8-1743-BF64-85E12CF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>
                <a:latin typeface="Corbel" panose="020B0503020204020204" pitchFamily="34" charset="0"/>
              </a:rPr>
              <a:t>In order to write learning outcomes, you can use the following scheme: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76CF8-8107-DA44-9C38-0DAE7E6F1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25625"/>
            <a:ext cx="11206162" cy="477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1) Think about what learners will be able to do by the end of instruction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2) Use the sentence: By the end of the lesson (session/course/instruction) the learner will be able to......... OR The successful learner will be able to......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3) Replace dots with a verb that you can assess (name, explain, solve, distinguish, etc.).  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4) Avoid verbs that are open to many interpretations: appreciate, have faith in, know, learn, understand, believe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5) Keep in mind that learning outcomes can be as specific as you want. You may even think about a different learning outcome for each task you assign to learners. </a:t>
            </a:r>
          </a:p>
        </p:txBody>
      </p:sp>
    </p:spTree>
    <p:extLst>
      <p:ext uri="{BB962C8B-B14F-4D97-AF65-F5344CB8AC3E}">
        <p14:creationId xmlns:p14="http://schemas.microsoft.com/office/powerpoint/2010/main" val="42674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58FA-CAB8-1743-BF64-85E12CF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>
                <a:latin typeface="Corbel" panose="020B0503020204020204" pitchFamily="34" charset="0"/>
              </a:rPr>
              <a:t>In order to write learning outcomes, you can use the following scheme: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76CF8-8107-DA44-9C38-0DAE7E6F1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25625"/>
            <a:ext cx="11206162" cy="477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1) Think about what learners will be able to do by the end of instruction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2) Use the sentence: By the end of the lesson (session/course/instruction) the learner will be able to......... OR The successful learner will be able to......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3) Replace dots with a verb that you can assess (name, explain, solve, distinguish, etc.).  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4) Avoid verbs that are open to many interpretations: appreciate, have faith in, know, learn, understand, believe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5) Keep in mind that learning outcomes can be as specific as you want. You may even think about a different learning outcome for each task you assign to learners. </a:t>
            </a:r>
          </a:p>
        </p:txBody>
      </p:sp>
    </p:spTree>
    <p:extLst>
      <p:ext uri="{BB962C8B-B14F-4D97-AF65-F5344CB8AC3E}">
        <p14:creationId xmlns:p14="http://schemas.microsoft.com/office/powerpoint/2010/main" val="2678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58FA-CAB8-1743-BF64-85E12CF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>
                <a:latin typeface="Corbel" panose="020B0503020204020204" pitchFamily="34" charset="0"/>
              </a:rPr>
              <a:t>In order to write learning outcomes, you can use the following scheme: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76CF8-8107-DA44-9C38-0DAE7E6F1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25625"/>
            <a:ext cx="11206162" cy="477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1) Think about what learners will be able to do by the end of instruction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2) Use the sentence: By the end of the lesson (session/course/instruction) the learner will be able to......... OR The successful learner will be able to......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3) Replace dots with a verb that you can assess (name, explain, solve, distinguish, etc.).  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4) Avoid verbs that are open to many interpretations: appreciate, have faith in, know, learn, understand, believe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5) Keep in mind that learning outcomes can be as specific as you want. You may even think about a different learning outcome for each task you assign to learners. </a:t>
            </a:r>
          </a:p>
        </p:txBody>
      </p:sp>
    </p:spTree>
    <p:extLst>
      <p:ext uri="{BB962C8B-B14F-4D97-AF65-F5344CB8AC3E}">
        <p14:creationId xmlns:p14="http://schemas.microsoft.com/office/powerpoint/2010/main" val="33118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2D764-B539-6742-BEF0-3E4C8475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503" y="2448306"/>
            <a:ext cx="9144000" cy="238760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ELIXIR-EXCELERATE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Train The Trainer</a:t>
            </a:r>
            <a:endParaRPr lang="it-IT" dirty="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2F15F5E-F063-2949-9FAE-BC993D1C3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7" y="251012"/>
            <a:ext cx="3262863" cy="24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58FA-CAB8-1743-BF64-85E12CF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>
                <a:latin typeface="Corbel" panose="020B0503020204020204" pitchFamily="34" charset="0"/>
              </a:rPr>
              <a:t>In order to write learning outcomes, you can use the following scheme: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76CF8-8107-DA44-9C38-0DAE7E6F1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25625"/>
            <a:ext cx="11206162" cy="477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1) Think about what learners will be able to do by the end of instruction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2) Use the sentence: By the end of the lesson (session/course/instruction) the learner will be able to......... OR The successful learner will be able to......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3) Replace dots with a verb that you can assess (name, explain, solve, distinguish, etc.).  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4) Avoid verbs that are open to many interpretations: appreciate, have faith in, know, learn, understand, believe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5) Keep in mind that learning outcomes can be as specific as you want. You may even think about a different learning outcome for each task you assign to learners. </a:t>
            </a:r>
          </a:p>
        </p:txBody>
      </p:sp>
    </p:spTree>
    <p:extLst>
      <p:ext uri="{BB962C8B-B14F-4D97-AF65-F5344CB8AC3E}">
        <p14:creationId xmlns:p14="http://schemas.microsoft.com/office/powerpoint/2010/main" val="3566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58FA-CAB8-1743-BF64-85E12CF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>
                <a:latin typeface="Corbel" panose="020B0503020204020204" pitchFamily="34" charset="0"/>
              </a:rPr>
              <a:t>In order to write learning outcomes, you can use the following scheme: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76CF8-8107-DA44-9C38-0DAE7E6F1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25625"/>
            <a:ext cx="11206162" cy="477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1) Think about what learners will be able to do by the end of instruction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2) Use the sentence: By the end of the lesson (session/course/instruction) the learner will be able to......... OR The successful learner will be able to......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3) Replace dots with a verb that you can assess (name, explain, solve, distinguish, etc.).  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4) Avoid verbs that are open to many interpretations: appreciate, have faith in, know, learn, understand, believe</a:t>
            </a:r>
          </a:p>
          <a:p>
            <a:pPr marL="0" indent="0">
              <a:buNone/>
            </a:pPr>
            <a:r>
              <a:rPr lang="it-IT">
                <a:latin typeface="Corbel" panose="020B0503020204020204" pitchFamily="34" charset="0"/>
              </a:rPr>
              <a:t>5) Keep in mind that learning outcomes can be as specific as you want. You may even think about a different learning outcome for each task you assign to learners. </a:t>
            </a:r>
          </a:p>
        </p:txBody>
      </p:sp>
    </p:spTree>
    <p:extLst>
      <p:ext uri="{BB962C8B-B14F-4D97-AF65-F5344CB8AC3E}">
        <p14:creationId xmlns:p14="http://schemas.microsoft.com/office/powerpoint/2010/main" val="983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367089-0C1F-8844-89D8-107A2AD8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>
                <a:latin typeface="Corbel" panose="020B0503020204020204" pitchFamily="34" charset="0"/>
              </a:rPr>
              <a:t>Measurable verbs to assist you in writing and assessing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313C71-8E25-3642-BEC5-A24768DDB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it-IT" sz="3600">
              <a:hlinkClick r:id="rId2"/>
            </a:endParaRPr>
          </a:p>
          <a:p>
            <a:pPr marL="0" indent="0">
              <a:buNone/>
            </a:pPr>
            <a:r>
              <a:rPr lang="it-IT" sz="3600">
                <a:hlinkClick r:id="rId2"/>
              </a:rPr>
              <a:t>https://github.com/ppalagi/EXCELERATE-TtT/blob/master/docs/learning-outcomes.md</a:t>
            </a:r>
            <a:endParaRPr lang="it-IT" sz="36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7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8CED45-EDB8-0140-AC89-0A7F0AAEC5F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Teaching objectives and Learning Outcomes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67A7FF-47D0-5048-A861-AF657CB6F2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4000" b="1" dirty="0"/>
              <a:t>Challenge</a:t>
            </a:r>
          </a:p>
          <a:p>
            <a:r>
              <a:rPr lang="it-IT" sz="4000" dirty="0"/>
              <a:t>Write a </a:t>
            </a:r>
            <a:r>
              <a:rPr lang="it-IT" sz="4000" dirty="0" err="1"/>
              <a:t>Teaching</a:t>
            </a:r>
            <a:r>
              <a:rPr lang="it-IT" sz="4000" dirty="0"/>
              <a:t> </a:t>
            </a:r>
            <a:r>
              <a:rPr lang="it-IT" sz="4000" dirty="0" err="1"/>
              <a:t>Objective</a:t>
            </a:r>
            <a:r>
              <a:rPr lang="it-IT" sz="4000" dirty="0"/>
              <a:t> AND a Learning </a:t>
            </a:r>
            <a:r>
              <a:rPr lang="it-IT" sz="4000" dirty="0" err="1"/>
              <a:t>Outcome</a:t>
            </a:r>
            <a:r>
              <a:rPr lang="it-IT" sz="4000" dirty="0"/>
              <a:t> for a lesson or a session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usually</a:t>
            </a:r>
            <a:r>
              <a:rPr lang="it-IT" sz="4000" dirty="0"/>
              <a:t> </a:t>
            </a:r>
            <a:r>
              <a:rPr lang="it-IT" sz="4000" dirty="0" err="1"/>
              <a:t>deliver</a:t>
            </a:r>
            <a:r>
              <a:rPr lang="it-IT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35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D9CC4D-198F-D24F-8D99-E35124CA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rbel" panose="020B0503020204020204" pitchFamily="34" charset="0"/>
              </a:rPr>
              <a:t>The </a:t>
            </a:r>
            <a:r>
              <a:rPr lang="it-IT" dirty="0" err="1">
                <a:latin typeface="Corbel" panose="020B0503020204020204" pitchFamily="34" charset="0"/>
              </a:rPr>
              <a:t>acquisition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skills</a:t>
            </a:r>
            <a:r>
              <a:rPr lang="it-IT" dirty="0">
                <a:latin typeface="Corbel" panose="020B0503020204020204" pitchFamily="34" charset="0"/>
              </a:rPr>
              <a:t>: </a:t>
            </a:r>
            <a:r>
              <a:rPr lang="it-IT" dirty="0" err="1">
                <a:latin typeface="Corbel" panose="020B0503020204020204" pitchFamily="34" charset="0"/>
              </a:rPr>
              <a:t>novice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competent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practicionner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expert</a:t>
            </a: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70E035-A70A-4B4B-9CEA-0DFBC2E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" y="-27909"/>
            <a:ext cx="10004611" cy="749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0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V8Wqq8PlF1IUvdYf-4vK0Hf2iZHLDK6qb9hQ__ZKZElHIeoSgKbb5DR0FQB3SiVaf_WEYq7hgzza7M4NmCbxE5i1VNd4EUmMv0guTpu5gZdqLucff8lr4MN75uysv_HGYsHGv9bL7ec">
            <a:extLst>
              <a:ext uri="{FF2B5EF4-FFF2-40B4-BE49-F238E27FC236}">
                <a16:creationId xmlns:a16="http://schemas.microsoft.com/office/drawing/2014/main" xmlns="" id="{059029C3-E5A5-FD4C-B2B1-9751BFD4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0"/>
            <a:ext cx="11691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9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D9CC4D-198F-D24F-8D99-E35124CA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acquisition</a:t>
            </a:r>
            <a:r>
              <a:rPr lang="it-IT" dirty="0"/>
              <a:t> of </a:t>
            </a:r>
            <a:r>
              <a:rPr lang="it-IT" dirty="0" err="1"/>
              <a:t>skills</a:t>
            </a:r>
            <a:r>
              <a:rPr lang="it-IT" dirty="0"/>
              <a:t>: </a:t>
            </a:r>
            <a:r>
              <a:rPr lang="it-IT" dirty="0" err="1"/>
              <a:t>novice</a:t>
            </a:r>
            <a:r>
              <a:rPr lang="it-IT" dirty="0"/>
              <a:t>, </a:t>
            </a:r>
            <a:r>
              <a:rPr lang="it-IT" dirty="0" err="1"/>
              <a:t>competent</a:t>
            </a:r>
            <a:r>
              <a:rPr lang="it-IT" dirty="0"/>
              <a:t> </a:t>
            </a:r>
            <a:r>
              <a:rPr lang="it-IT" dirty="0" err="1"/>
              <a:t>practicionner</a:t>
            </a:r>
            <a:r>
              <a:rPr lang="it-IT" dirty="0"/>
              <a:t>, </a:t>
            </a:r>
            <a:r>
              <a:rPr lang="it-IT" dirty="0" err="1"/>
              <a:t>expert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FA7CA-CBDC-5D4A-9646-1545022089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sz="3200" b="1" dirty="0" err="1"/>
              <a:t>Novice</a:t>
            </a:r>
            <a:r>
              <a:rPr lang="it-IT" sz="3200" dirty="0"/>
              <a:t>: </a:t>
            </a:r>
            <a:r>
              <a:rPr lang="it-IT" sz="3200" dirty="0" err="1"/>
              <a:t>someone</a:t>
            </a:r>
            <a:r>
              <a:rPr lang="it-IT" sz="3200" dirty="0"/>
              <a:t> </a:t>
            </a:r>
            <a:r>
              <a:rPr lang="it-IT" sz="3200" dirty="0" err="1"/>
              <a:t>who</a:t>
            </a:r>
            <a:r>
              <a:rPr lang="it-IT" sz="3200" dirty="0"/>
              <a:t> </a:t>
            </a:r>
            <a:r>
              <a:rPr lang="it-IT" sz="3200" dirty="0" err="1"/>
              <a:t>doesn’t</a:t>
            </a:r>
            <a:r>
              <a:rPr lang="it-IT" sz="3200" dirty="0"/>
              <a:t> </a:t>
            </a:r>
            <a:r>
              <a:rPr lang="it-IT" sz="3200" dirty="0" err="1"/>
              <a:t>even</a:t>
            </a:r>
            <a:r>
              <a:rPr lang="it-IT" sz="3200" dirty="0"/>
              <a:t> </a:t>
            </a:r>
            <a:r>
              <a:rPr lang="it-IT" sz="3200" dirty="0" err="1"/>
              <a:t>know</a:t>
            </a:r>
            <a:r>
              <a:rPr lang="it-IT" sz="3200" dirty="0"/>
              <a:t> </a:t>
            </a:r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questions</a:t>
            </a:r>
            <a:r>
              <a:rPr lang="it-IT" sz="3200" dirty="0"/>
              <a:t> to </a:t>
            </a:r>
            <a:r>
              <a:rPr lang="it-IT" sz="3200" dirty="0" err="1"/>
              <a:t>ask</a:t>
            </a:r>
            <a:endParaRPr lang="it-IT" sz="3200" dirty="0"/>
          </a:p>
          <a:p>
            <a:r>
              <a:rPr lang="it-IT" sz="3200" b="1" dirty="0" err="1"/>
              <a:t>Competent</a:t>
            </a:r>
            <a:r>
              <a:rPr lang="it-IT" sz="3200" b="1" dirty="0"/>
              <a:t> </a:t>
            </a:r>
            <a:r>
              <a:rPr lang="it-IT" sz="3200" b="1" dirty="0" err="1"/>
              <a:t>practitioner</a:t>
            </a:r>
            <a:r>
              <a:rPr lang="it-IT" sz="3200" dirty="0"/>
              <a:t>: </a:t>
            </a:r>
            <a:r>
              <a:rPr lang="it-IT" sz="3200" dirty="0" err="1"/>
              <a:t>someone</a:t>
            </a:r>
            <a:r>
              <a:rPr lang="it-IT" sz="3200" dirty="0"/>
              <a:t> </a:t>
            </a:r>
            <a:r>
              <a:rPr lang="it-IT" sz="3200" dirty="0" err="1"/>
              <a:t>who</a:t>
            </a:r>
            <a:r>
              <a:rPr lang="it-IT" sz="3200" dirty="0"/>
              <a:t> </a:t>
            </a:r>
            <a:r>
              <a:rPr lang="it-IT" sz="3200" dirty="0" err="1"/>
              <a:t>has</a:t>
            </a:r>
            <a:r>
              <a:rPr lang="it-IT" sz="3200" dirty="0"/>
              <a:t> </a:t>
            </a:r>
            <a:r>
              <a:rPr lang="it-IT" sz="3200" dirty="0" err="1"/>
              <a:t>enough</a:t>
            </a:r>
            <a:r>
              <a:rPr lang="it-IT" sz="3200" dirty="0"/>
              <a:t> </a:t>
            </a:r>
            <a:r>
              <a:rPr lang="it-IT" sz="3200" dirty="0" err="1"/>
              <a:t>understanding</a:t>
            </a:r>
            <a:r>
              <a:rPr lang="it-IT" sz="3200" dirty="0"/>
              <a:t> for </a:t>
            </a:r>
            <a:r>
              <a:rPr lang="it-IT" sz="3200" dirty="0" err="1"/>
              <a:t>everyday</a:t>
            </a:r>
            <a:r>
              <a:rPr lang="it-IT" sz="3200" dirty="0"/>
              <a:t> </a:t>
            </a:r>
            <a:r>
              <a:rPr lang="it-IT" sz="3200" dirty="0" err="1"/>
              <a:t>purposes</a:t>
            </a:r>
            <a:endParaRPr lang="it-IT" sz="3200" dirty="0"/>
          </a:p>
          <a:p>
            <a:r>
              <a:rPr lang="it-IT" sz="3200" b="1" dirty="0"/>
              <a:t>Expert</a:t>
            </a:r>
            <a:r>
              <a:rPr lang="it-IT" sz="3200" dirty="0"/>
              <a:t>: </a:t>
            </a:r>
            <a:r>
              <a:rPr lang="it-IT" sz="3200" dirty="0" err="1"/>
              <a:t>someone</a:t>
            </a:r>
            <a:r>
              <a:rPr lang="it-IT" sz="3200" dirty="0"/>
              <a:t> </a:t>
            </a:r>
            <a:r>
              <a:rPr lang="it-IT" sz="3200" dirty="0" err="1"/>
              <a:t>who</a:t>
            </a:r>
            <a:r>
              <a:rPr lang="it-IT" sz="3200" dirty="0"/>
              <a:t> can </a:t>
            </a:r>
            <a:r>
              <a:rPr lang="it-IT" sz="3200" dirty="0" err="1"/>
              <a:t>easily</a:t>
            </a:r>
            <a:r>
              <a:rPr lang="it-IT" sz="3200" dirty="0"/>
              <a:t>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situations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 are out of the </a:t>
            </a:r>
            <a:r>
              <a:rPr lang="it-IT" sz="3200" dirty="0" err="1"/>
              <a:t>ordinary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850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D9CC4D-198F-D24F-8D99-E35124CA8C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it-IT" dirty="0">
                <a:latin typeface="Corbel" panose="020B0503020204020204" pitchFamily="34" charset="0"/>
              </a:rPr>
              <a:t>The </a:t>
            </a:r>
            <a:r>
              <a:rPr lang="it-IT" dirty="0" err="1">
                <a:latin typeface="Corbel" panose="020B0503020204020204" pitchFamily="34" charset="0"/>
              </a:rPr>
              <a:t>acquisition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skills</a:t>
            </a:r>
            <a:r>
              <a:rPr lang="it-IT" dirty="0">
                <a:latin typeface="Corbel" panose="020B0503020204020204" pitchFamily="34" charset="0"/>
              </a:rPr>
              <a:t>: </a:t>
            </a:r>
            <a:r>
              <a:rPr lang="it-IT" dirty="0" err="1">
                <a:latin typeface="Corbel" panose="020B0503020204020204" pitchFamily="34" charset="0"/>
              </a:rPr>
              <a:t>novice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competent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practicionner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expert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FA7CA-CBDC-5D4A-9646-1545022089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4400" b="1" dirty="0">
                <a:latin typeface="Corbel" panose="020B0503020204020204" pitchFamily="34" charset="0"/>
              </a:rPr>
              <a:t>Challenge</a:t>
            </a:r>
          </a:p>
          <a:p>
            <a:r>
              <a:rPr lang="it-IT" sz="4000" dirty="0" err="1">
                <a:latin typeface="Corbel" panose="020B0503020204020204" pitchFamily="34" charset="0"/>
              </a:rPr>
              <a:t>Think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about</a:t>
            </a:r>
            <a:r>
              <a:rPr lang="it-IT" sz="4000" dirty="0">
                <a:latin typeface="Corbel" panose="020B0503020204020204" pitchFamily="34" charset="0"/>
              </a:rPr>
              <a:t> a </a:t>
            </a:r>
            <a:r>
              <a:rPr lang="it-IT" sz="4000" dirty="0" err="1">
                <a:latin typeface="Corbel" panose="020B0503020204020204" pitchFamily="34" charset="0"/>
              </a:rPr>
              <a:t>topic</a:t>
            </a:r>
            <a:r>
              <a:rPr lang="it-IT" sz="4000" dirty="0">
                <a:latin typeface="Corbel" panose="020B0503020204020204" pitchFamily="34" charset="0"/>
              </a:rPr>
              <a:t>/</a:t>
            </a:r>
            <a:r>
              <a:rPr lang="it-IT" sz="4000" dirty="0" err="1">
                <a:latin typeface="Corbel" panose="020B0503020204020204" pitchFamily="34" charset="0"/>
              </a:rPr>
              <a:t>field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you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feel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you</a:t>
            </a:r>
            <a:r>
              <a:rPr lang="it-IT" sz="4000" dirty="0">
                <a:latin typeface="Corbel" panose="020B0503020204020204" pitchFamily="34" charset="0"/>
              </a:rPr>
              <a:t> are a </a:t>
            </a:r>
            <a:r>
              <a:rPr lang="it-IT" sz="4000" dirty="0" err="1">
                <a:latin typeface="Corbel" panose="020B0503020204020204" pitchFamily="34" charset="0"/>
              </a:rPr>
              <a:t>novice</a:t>
            </a:r>
            <a:r>
              <a:rPr lang="it-IT" sz="4000" dirty="0">
                <a:latin typeface="Corbel" panose="020B0503020204020204" pitchFamily="34" charset="0"/>
              </a:rPr>
              <a:t>, a </a:t>
            </a:r>
            <a:r>
              <a:rPr lang="it-IT" sz="4000" dirty="0" err="1">
                <a:latin typeface="Corbel" panose="020B0503020204020204" pitchFamily="34" charset="0"/>
              </a:rPr>
              <a:t>topic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you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feel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you</a:t>
            </a:r>
            <a:r>
              <a:rPr lang="it-IT" sz="4000" dirty="0">
                <a:latin typeface="Corbel" panose="020B0503020204020204" pitchFamily="34" charset="0"/>
              </a:rPr>
              <a:t> are a </a:t>
            </a:r>
            <a:r>
              <a:rPr lang="it-IT" sz="4000" dirty="0" err="1">
                <a:latin typeface="Corbel" panose="020B0503020204020204" pitchFamily="34" charset="0"/>
              </a:rPr>
              <a:t>competent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practitioner</a:t>
            </a:r>
            <a:r>
              <a:rPr lang="it-IT" sz="4000" dirty="0">
                <a:latin typeface="Corbel" panose="020B0503020204020204" pitchFamily="34" charset="0"/>
              </a:rPr>
              <a:t>, and </a:t>
            </a:r>
            <a:r>
              <a:rPr lang="it-IT" sz="4000" dirty="0" err="1">
                <a:latin typeface="Corbel" panose="020B0503020204020204" pitchFamily="34" charset="0"/>
              </a:rPr>
              <a:t>one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you</a:t>
            </a:r>
            <a:r>
              <a:rPr lang="it-IT" sz="4000" dirty="0">
                <a:latin typeface="Corbel" panose="020B0503020204020204" pitchFamily="34" charset="0"/>
              </a:rPr>
              <a:t> </a:t>
            </a:r>
            <a:r>
              <a:rPr lang="it-IT" sz="4000" dirty="0" err="1">
                <a:latin typeface="Corbel" panose="020B0503020204020204" pitchFamily="34" charset="0"/>
              </a:rPr>
              <a:t>feel</a:t>
            </a:r>
            <a:r>
              <a:rPr lang="it-IT" sz="4000" dirty="0">
                <a:latin typeface="Corbel" panose="020B0503020204020204" pitchFamily="34" charset="0"/>
              </a:rPr>
              <a:t> an </a:t>
            </a:r>
            <a:r>
              <a:rPr lang="it-IT" sz="4000" dirty="0" err="1">
                <a:latin typeface="Corbel" panose="020B0503020204020204" pitchFamily="34" charset="0"/>
              </a:rPr>
              <a:t>expert</a:t>
            </a:r>
            <a:r>
              <a:rPr lang="it-IT" sz="4000" dirty="0">
                <a:latin typeface="Corbel" panose="020B0503020204020204" pitchFamily="34" charset="0"/>
              </a:rPr>
              <a:t>, and share </a:t>
            </a:r>
            <a:r>
              <a:rPr lang="it-IT" sz="4000" dirty="0" err="1">
                <a:latin typeface="Corbel" panose="020B0503020204020204" pitchFamily="34" charset="0"/>
              </a:rPr>
              <a:t>this</a:t>
            </a:r>
            <a:r>
              <a:rPr lang="it-IT" sz="4000" dirty="0">
                <a:latin typeface="Corbel" panose="020B0503020204020204" pitchFamily="34" charset="0"/>
              </a:rPr>
              <a:t> with </a:t>
            </a:r>
            <a:r>
              <a:rPr lang="it-IT" sz="4000" dirty="0" err="1">
                <a:latin typeface="Corbel" panose="020B0503020204020204" pitchFamily="34" charset="0"/>
              </a:rPr>
              <a:t>us</a:t>
            </a:r>
            <a:r>
              <a:rPr lang="it-IT" sz="4000" dirty="0"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7ECFA2-840B-1945-BC67-C711C7DD3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54" y="1365624"/>
            <a:ext cx="7521022" cy="42283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FE47109-5901-6941-8482-AD3D8C3026D6}"/>
              </a:ext>
            </a:extLst>
          </p:cNvPr>
          <p:cNvSpPr/>
          <p:nvPr/>
        </p:nvSpPr>
        <p:spPr>
          <a:xfrm>
            <a:off x="591743" y="355599"/>
            <a:ext cx="33889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 err="1"/>
              <a:t>Mental</a:t>
            </a:r>
            <a:r>
              <a:rPr lang="it-IT" sz="4000" b="1" dirty="0"/>
              <a:t> </a:t>
            </a:r>
            <a:r>
              <a:rPr lang="it-IT" sz="4000" b="1" dirty="0" err="1"/>
              <a:t>models</a:t>
            </a:r>
            <a:endParaRPr lang="it-IT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77FA8F-24B9-854F-9D14-60E8B84CF2B7}"/>
              </a:ext>
            </a:extLst>
          </p:cNvPr>
          <p:cNvSpPr txBox="1"/>
          <p:nvPr/>
        </p:nvSpPr>
        <p:spPr>
          <a:xfrm>
            <a:off x="591743" y="1365624"/>
            <a:ext cx="33889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A mental model is a collection of concepts and facts, along with the relationships between those concepts, that a person has about a topic or field.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719EB2-FCC5-3749-B1E7-68F2E20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Why are we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BB11BD-5C1E-4C4D-A514-124182A0AD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3556000"/>
          </a:xfrm>
        </p:spPr>
        <p:txBody>
          <a:bodyPr/>
          <a:lstStyle/>
          <a:p>
            <a:r>
              <a:rPr lang="it-IT" sz="3600" dirty="0">
                <a:latin typeface="Corbel" panose="020B0503020204020204" pitchFamily="34" charset="0"/>
              </a:rPr>
              <a:t>Learning principles</a:t>
            </a:r>
          </a:p>
          <a:p>
            <a:r>
              <a:rPr lang="it-IT" sz="3600" dirty="0">
                <a:latin typeface="Corbel" panose="020B0503020204020204" pitchFamily="34" charset="0"/>
              </a:rPr>
              <a:t>Training techniques</a:t>
            </a:r>
          </a:p>
          <a:p>
            <a:r>
              <a:rPr lang="it-IT" sz="3600" dirty="0">
                <a:latin typeface="Corbel" panose="020B0503020204020204" pitchFamily="34" charset="0"/>
              </a:rPr>
              <a:t>Lesson, session, course, and material design</a:t>
            </a:r>
          </a:p>
          <a:p>
            <a:r>
              <a:rPr lang="it-IT" sz="3600" dirty="0">
                <a:latin typeface="Corbel" panose="020B0503020204020204" pitchFamily="34" charset="0"/>
              </a:rPr>
              <a:t>Assessment and feedback</a:t>
            </a: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603EDF-FBA4-F448-89ED-B3FF3430597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Novice, competent practitioner, expert: in what do they differ?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3A5077-3F4A-BB48-B3EB-52DD68AC55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43088"/>
            <a:ext cx="10810875" cy="45942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600" b="1" dirty="0"/>
              <a:t>Challenge: </a:t>
            </a:r>
            <a:r>
              <a:rPr lang="it-IT" sz="3600" b="1" dirty="0" err="1"/>
              <a:t>What</a:t>
            </a:r>
            <a:r>
              <a:rPr lang="it-IT" sz="3600" b="1" dirty="0"/>
              <a:t> are the </a:t>
            </a:r>
            <a:r>
              <a:rPr lang="it-IT" sz="3600" b="1" dirty="0" err="1"/>
              <a:t>main</a:t>
            </a:r>
            <a:r>
              <a:rPr lang="it-IT" sz="3600" b="1" dirty="0"/>
              <a:t> </a:t>
            </a:r>
            <a:r>
              <a:rPr lang="it-IT" sz="3600" b="1" dirty="0" err="1"/>
              <a:t>differences</a:t>
            </a:r>
            <a:r>
              <a:rPr lang="it-IT" sz="3600" b="1" dirty="0"/>
              <a:t> </a:t>
            </a:r>
            <a:r>
              <a:rPr lang="it-IT" sz="3600" b="1" dirty="0" err="1"/>
              <a:t>between</a:t>
            </a:r>
            <a:r>
              <a:rPr lang="it-IT" sz="3600" b="1" dirty="0"/>
              <a:t> a </a:t>
            </a:r>
            <a:r>
              <a:rPr lang="it-IT" sz="3600" b="1" dirty="0" err="1"/>
              <a:t>novice</a:t>
            </a:r>
            <a:r>
              <a:rPr lang="it-IT" sz="3600" b="1" dirty="0"/>
              <a:t> and an </a:t>
            </a:r>
            <a:r>
              <a:rPr lang="it-IT" sz="3600" b="1" dirty="0" err="1"/>
              <a:t>expert</a:t>
            </a:r>
            <a:r>
              <a:rPr lang="it-IT" sz="3600" b="1" dirty="0"/>
              <a:t> in </a:t>
            </a:r>
            <a:r>
              <a:rPr lang="it-IT" sz="3600" b="1" dirty="0" err="1"/>
              <a:t>terms</a:t>
            </a:r>
            <a:r>
              <a:rPr lang="it-IT" sz="3600" b="1" dirty="0"/>
              <a:t> of </a:t>
            </a:r>
            <a:r>
              <a:rPr lang="it-IT" sz="3600" b="1" dirty="0" err="1"/>
              <a:t>knowledge</a:t>
            </a:r>
            <a:r>
              <a:rPr lang="it-IT" sz="3600" b="1" dirty="0"/>
              <a:t> and </a:t>
            </a:r>
            <a:r>
              <a:rPr lang="it-IT" sz="3600" b="1" dirty="0" err="1"/>
              <a:t>learning</a:t>
            </a:r>
            <a:r>
              <a:rPr lang="it-IT" sz="3600" b="1" dirty="0"/>
              <a:t>?</a:t>
            </a:r>
          </a:p>
          <a:p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yourself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learner</a:t>
            </a:r>
            <a:r>
              <a:rPr lang="it-IT" dirty="0"/>
              <a:t>. </a:t>
            </a:r>
          </a:p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feel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new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a </a:t>
            </a:r>
            <a:r>
              <a:rPr lang="it-IT" dirty="0" err="1"/>
              <a:t>student</a:t>
            </a:r>
            <a:r>
              <a:rPr lang="it-IT" dirty="0"/>
              <a:t>? How </a:t>
            </a:r>
            <a:r>
              <a:rPr lang="it-IT" dirty="0" err="1"/>
              <a:t>was</a:t>
            </a:r>
            <a:r>
              <a:rPr lang="it-IT" dirty="0"/>
              <a:t> to be a </a:t>
            </a:r>
            <a:r>
              <a:rPr lang="it-IT" dirty="0" err="1"/>
              <a:t>novice</a:t>
            </a:r>
            <a:r>
              <a:rPr lang="it-IT" dirty="0"/>
              <a:t>? Can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How do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feel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/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new to </a:t>
            </a:r>
            <a:r>
              <a:rPr lang="it-IT" dirty="0" err="1"/>
              <a:t>you</a:t>
            </a:r>
            <a:r>
              <a:rPr lang="it-IT" dirty="0"/>
              <a:t>?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 </a:t>
            </a:r>
            <a:r>
              <a:rPr lang="it-IT" dirty="0" err="1"/>
              <a:t>sometimes</a:t>
            </a:r>
            <a:r>
              <a:rPr lang="it-IT" dirty="0"/>
              <a:t>?</a:t>
            </a:r>
          </a:p>
          <a:p>
            <a:r>
              <a:rPr lang="it-IT" dirty="0"/>
              <a:t>How do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feel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new *in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*? </a:t>
            </a:r>
            <a:r>
              <a:rPr lang="it-IT" dirty="0" err="1"/>
              <a:t>Namely</a:t>
            </a:r>
            <a:r>
              <a:rPr lang="it-IT" dirty="0"/>
              <a:t>,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extension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OS and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OS </a:t>
            </a:r>
            <a:r>
              <a:rPr lang="it-IT" dirty="0" err="1"/>
              <a:t>works</a:t>
            </a:r>
            <a:r>
              <a:rPr lang="it-IT" dirty="0"/>
              <a:t>).</a:t>
            </a:r>
          </a:p>
          <a:p>
            <a:r>
              <a:rPr lang="it-IT" dirty="0"/>
              <a:t>Write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novices</a:t>
            </a:r>
            <a:r>
              <a:rPr lang="it-IT" dirty="0"/>
              <a:t> and </a:t>
            </a:r>
            <a:r>
              <a:rPr lang="it-IT" dirty="0" err="1"/>
              <a:t>experts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2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79DDD3-FF97-DF41-A516-176ECA0D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Corbel" panose="020B0503020204020204" pitchFamily="34" charset="0"/>
              </a:rPr>
              <a:t>Learners</a:t>
            </a:r>
            <a:r>
              <a:rPr lang="it-IT" b="1" dirty="0">
                <a:latin typeface="Corbel" panose="020B0503020204020204" pitchFamily="34" charset="0"/>
              </a:rPr>
              <a:t>' </a:t>
            </a:r>
            <a:r>
              <a:rPr lang="it-IT" b="1" dirty="0" err="1">
                <a:latin typeface="Corbel" panose="020B0503020204020204" pitchFamily="34" charset="0"/>
              </a:rPr>
              <a:t>prior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knowledge</a:t>
            </a:r>
            <a:r>
              <a:rPr lang="it-IT" b="1" dirty="0">
                <a:latin typeface="Corbel" panose="020B0503020204020204" pitchFamily="34" charset="0"/>
              </a:rPr>
              <a:t> and </a:t>
            </a:r>
            <a:r>
              <a:rPr lang="it-IT" b="1" dirty="0" err="1">
                <a:latin typeface="Corbel" panose="020B0503020204020204" pitchFamily="34" charset="0"/>
              </a:rPr>
              <a:t>misconceptions</a:t>
            </a:r>
            <a:endParaRPr lang="it-IT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8D19EB-0BD1-0144-AACB-E8AD34AD9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2962275"/>
            <a:ext cx="10515600" cy="2352675"/>
          </a:xfrm>
        </p:spPr>
        <p:txBody>
          <a:bodyPr/>
          <a:lstStyle/>
          <a:p>
            <a:r>
              <a:rPr lang="en-US" sz="3600" dirty="0"/>
              <a:t>M</a:t>
            </a:r>
            <a:r>
              <a:rPr lang="it-IT" sz="3600" dirty="0" err="1"/>
              <a:t>isconceptions</a:t>
            </a:r>
            <a:endParaRPr lang="it-IT" sz="3600" dirty="0"/>
          </a:p>
          <a:p>
            <a:pPr lvl="1"/>
            <a:r>
              <a:rPr lang="it-IT" sz="3200" dirty="0"/>
              <a:t>Simple </a:t>
            </a:r>
            <a:r>
              <a:rPr lang="it-IT" sz="3200" dirty="0" err="1"/>
              <a:t>factual</a:t>
            </a:r>
            <a:r>
              <a:rPr lang="it-IT" sz="3200" dirty="0"/>
              <a:t> </a:t>
            </a:r>
            <a:r>
              <a:rPr lang="it-IT" sz="3200" dirty="0" err="1"/>
              <a:t>errors</a:t>
            </a:r>
            <a:endParaRPr lang="it-IT" sz="3200" dirty="0"/>
          </a:p>
          <a:p>
            <a:pPr lvl="1"/>
            <a:r>
              <a:rPr lang="en-US" sz="3200" dirty="0"/>
              <a:t>B</a:t>
            </a:r>
            <a:r>
              <a:rPr lang="it-IT" sz="3200" dirty="0" err="1"/>
              <a:t>roken</a:t>
            </a:r>
            <a:r>
              <a:rPr lang="it-IT" sz="3200" dirty="0"/>
              <a:t> </a:t>
            </a:r>
            <a:r>
              <a:rPr lang="it-IT" sz="3200" dirty="0" err="1"/>
              <a:t>models</a:t>
            </a:r>
            <a:endParaRPr lang="it-IT" sz="3200" dirty="0"/>
          </a:p>
          <a:p>
            <a:pPr lvl="1"/>
            <a:r>
              <a:rPr lang="en-US" sz="3200" dirty="0"/>
              <a:t>F</a:t>
            </a:r>
            <a:r>
              <a:rPr lang="it-IT" sz="3200" dirty="0" err="1"/>
              <a:t>undamental</a:t>
            </a:r>
            <a:r>
              <a:rPr lang="it-IT" sz="3200" dirty="0"/>
              <a:t> </a:t>
            </a:r>
            <a:r>
              <a:rPr lang="it-IT" sz="3200" dirty="0" err="1"/>
              <a:t>beliefs</a:t>
            </a:r>
            <a:endParaRPr lang="it-IT" sz="32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E5C40A-8CBB-D84D-9DD4-5D3186D5C07F}"/>
              </a:ext>
            </a:extLst>
          </p:cNvPr>
          <p:cNvSpPr/>
          <p:nvPr/>
        </p:nvSpPr>
        <p:spPr>
          <a:xfrm>
            <a:off x="1657123" y="1313734"/>
            <a:ext cx="8877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dirty="0">
                <a:latin typeface="Corbel" panose="020B0503020204020204" pitchFamily="34" charset="0"/>
              </a:rPr>
              <a:t>P1: How can </a:t>
            </a:r>
            <a:r>
              <a:rPr lang="it-IT" sz="3600" dirty="0" err="1">
                <a:latin typeface="Corbel" panose="020B0503020204020204" pitchFamily="34" charset="0"/>
              </a:rPr>
              <a:t>prior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knowledge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hinder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learning</a:t>
            </a:r>
            <a:r>
              <a:rPr lang="it-IT" sz="3600" dirty="0"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58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9EFAECC-46E5-A242-BFA0-532E3BABF1C8}"/>
              </a:ext>
            </a:extLst>
          </p:cNvPr>
          <p:cNvGrpSpPr/>
          <p:nvPr/>
        </p:nvGrpSpPr>
        <p:grpSpPr>
          <a:xfrm>
            <a:off x="652670" y="964243"/>
            <a:ext cx="10906200" cy="5724144"/>
            <a:chOff x="401659" y="713232"/>
            <a:chExt cx="10906200" cy="57241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0657E5C1-A1F8-6F48-8BC7-B8B2C319A309}"/>
                </a:ext>
              </a:extLst>
            </p:cNvPr>
            <p:cNvSpPr/>
            <p:nvPr/>
          </p:nvSpPr>
          <p:spPr>
            <a:xfrm>
              <a:off x="6620256" y="713232"/>
              <a:ext cx="4261104" cy="20204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6AC44008-8745-8545-80E6-0F5E58F18886}"/>
                </a:ext>
              </a:extLst>
            </p:cNvPr>
            <p:cNvSpPr/>
            <p:nvPr/>
          </p:nvSpPr>
          <p:spPr>
            <a:xfrm>
              <a:off x="6510527" y="4389120"/>
              <a:ext cx="4261105" cy="204825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xmlns="" id="{412A99AB-9078-A443-BA42-A584BFA211BF}"/>
                </a:ext>
              </a:extLst>
            </p:cNvPr>
            <p:cNvSpPr/>
            <p:nvPr/>
          </p:nvSpPr>
          <p:spPr>
            <a:xfrm>
              <a:off x="401659" y="790685"/>
              <a:ext cx="3657600" cy="1778441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343FAC7-5CD6-8E48-B1E7-8A517A290EEB}"/>
                </a:ext>
              </a:extLst>
            </p:cNvPr>
            <p:cNvSpPr txBox="1"/>
            <p:nvPr/>
          </p:nvSpPr>
          <p:spPr>
            <a:xfrm>
              <a:off x="905641" y="1356739"/>
              <a:ext cx="2649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Environment</a:t>
              </a:r>
              <a:endParaRPr lang="it-IT" sz="3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F79336E-DAC7-F049-AA5F-225FE1DC7F64}"/>
                </a:ext>
              </a:extLst>
            </p:cNvPr>
            <p:cNvSpPr txBox="1"/>
            <p:nvPr/>
          </p:nvSpPr>
          <p:spPr>
            <a:xfrm>
              <a:off x="6964135" y="955277"/>
              <a:ext cx="363904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Working memory</a:t>
              </a:r>
            </a:p>
            <a:p>
              <a:pPr algn="ctr"/>
              <a:r>
                <a:rPr lang="en-US" sz="2800" dirty="0"/>
                <a:t>(site of awareness and thinking)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814CAFA-B527-2C46-9AA6-09163DA269C1}"/>
                </a:ext>
              </a:extLst>
            </p:cNvPr>
            <p:cNvSpPr txBox="1"/>
            <p:nvPr/>
          </p:nvSpPr>
          <p:spPr>
            <a:xfrm>
              <a:off x="6739015" y="4669418"/>
              <a:ext cx="386802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Long-term memory</a:t>
              </a:r>
            </a:p>
            <a:p>
              <a:pPr algn="ctr"/>
              <a:r>
                <a:rPr lang="en-US" sz="2800" dirty="0"/>
                <a:t>(factual knowledge and procedural knowledge)</a:t>
              </a:r>
              <a:endParaRPr lang="it-IT" sz="2800" dirty="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xmlns="" id="{8FDBB341-849D-F649-BED1-3F0AD2A3AECC}"/>
                </a:ext>
              </a:extLst>
            </p:cNvPr>
            <p:cNvSpPr/>
            <p:nvPr/>
          </p:nvSpPr>
          <p:spPr>
            <a:xfrm>
              <a:off x="4403138" y="1331847"/>
              <a:ext cx="1938941" cy="7540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xmlns="" id="{6CF9CBC6-28EE-0540-B6BD-B67049611DD1}"/>
                </a:ext>
              </a:extLst>
            </p:cNvPr>
            <p:cNvSpPr/>
            <p:nvPr/>
          </p:nvSpPr>
          <p:spPr>
            <a:xfrm>
              <a:off x="9226548" y="2954810"/>
              <a:ext cx="667511" cy="12984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xmlns="" id="{7C76EF44-F83E-444B-801C-7073BEB51CFA}"/>
                </a:ext>
              </a:extLst>
            </p:cNvPr>
            <p:cNvSpPr/>
            <p:nvPr/>
          </p:nvSpPr>
          <p:spPr>
            <a:xfrm>
              <a:off x="7325269" y="2869580"/>
              <a:ext cx="658368" cy="12984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5FD4451-CF0D-3241-BDB3-3CD788DB557C}"/>
                </a:ext>
              </a:extLst>
            </p:cNvPr>
            <p:cNvSpPr txBox="1"/>
            <p:nvPr/>
          </p:nvSpPr>
          <p:spPr>
            <a:xfrm>
              <a:off x="4494578" y="955277"/>
              <a:ext cx="1559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Attention</a:t>
              </a:r>
              <a:endParaRPr lang="it-IT" sz="2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9F2A73A-0615-B648-A8D8-F73484A44FDF}"/>
                </a:ext>
              </a:extLst>
            </p:cNvPr>
            <p:cNvSpPr txBox="1"/>
            <p:nvPr/>
          </p:nvSpPr>
          <p:spPr>
            <a:xfrm>
              <a:off x="5261137" y="3287560"/>
              <a:ext cx="223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Remembering</a:t>
              </a:r>
              <a:endParaRPr lang="it-IT" sz="2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50B1B3B-157E-1141-8EF4-BC9BDD7A267C}"/>
                </a:ext>
              </a:extLst>
            </p:cNvPr>
            <p:cNvSpPr txBox="1"/>
            <p:nvPr/>
          </p:nvSpPr>
          <p:spPr>
            <a:xfrm>
              <a:off x="9869645" y="3299809"/>
              <a:ext cx="1438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Learning</a:t>
              </a:r>
              <a:endParaRPr lang="it-IT" sz="28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39A9A9F-F574-0E4C-A449-76D2DEF35A9D}"/>
              </a:ext>
            </a:extLst>
          </p:cNvPr>
          <p:cNvSpPr/>
          <p:nvPr/>
        </p:nvSpPr>
        <p:spPr>
          <a:xfrm>
            <a:off x="1659209" y="52205"/>
            <a:ext cx="9060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 err="1">
                <a:latin typeface="Corbel" panose="020B0503020204020204" pitchFamily="34" charset="0"/>
              </a:rPr>
              <a:t>Working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memory</a:t>
            </a:r>
            <a:r>
              <a:rPr lang="it-IT" sz="3200" b="1" dirty="0">
                <a:latin typeface="Corbel" panose="020B0503020204020204" pitchFamily="34" charset="0"/>
              </a:rPr>
              <a:t>, long </a:t>
            </a:r>
            <a:r>
              <a:rPr lang="it-IT" sz="3200" b="1" dirty="0" err="1">
                <a:latin typeface="Corbel" panose="020B0503020204020204" pitchFamily="34" charset="0"/>
              </a:rPr>
              <a:t>term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memory</a:t>
            </a:r>
            <a:r>
              <a:rPr lang="it-IT" sz="3200" b="1" dirty="0">
                <a:latin typeface="Corbel" panose="020B0503020204020204" pitchFamily="34" charset="0"/>
              </a:rPr>
              <a:t> and </a:t>
            </a:r>
            <a:r>
              <a:rPr lang="it-IT" sz="3200" b="1" dirty="0" err="1">
                <a:latin typeface="Corbel" panose="020B0503020204020204" pitchFamily="34" charset="0"/>
              </a:rPr>
              <a:t>learning</a:t>
            </a:r>
            <a:endParaRPr lang="it-IT" sz="3200" b="1" dirty="0">
              <a:latin typeface="Corbel" panose="020B0503020204020204" pitchFamily="34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9EFAECC-46E5-A242-BFA0-532E3BABF1C8}"/>
              </a:ext>
            </a:extLst>
          </p:cNvPr>
          <p:cNvGrpSpPr/>
          <p:nvPr/>
        </p:nvGrpSpPr>
        <p:grpSpPr>
          <a:xfrm>
            <a:off x="652670" y="964243"/>
            <a:ext cx="10906200" cy="5724144"/>
            <a:chOff x="401659" y="713232"/>
            <a:chExt cx="10906200" cy="57241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0657E5C1-A1F8-6F48-8BC7-B8B2C319A309}"/>
                </a:ext>
              </a:extLst>
            </p:cNvPr>
            <p:cNvSpPr/>
            <p:nvPr/>
          </p:nvSpPr>
          <p:spPr>
            <a:xfrm>
              <a:off x="6620256" y="713232"/>
              <a:ext cx="4261104" cy="20204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6AC44008-8745-8545-80E6-0F5E58F18886}"/>
                </a:ext>
              </a:extLst>
            </p:cNvPr>
            <p:cNvSpPr/>
            <p:nvPr/>
          </p:nvSpPr>
          <p:spPr>
            <a:xfrm>
              <a:off x="6510527" y="4389120"/>
              <a:ext cx="4261105" cy="204825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xmlns="" id="{412A99AB-9078-A443-BA42-A584BFA211BF}"/>
                </a:ext>
              </a:extLst>
            </p:cNvPr>
            <p:cNvSpPr/>
            <p:nvPr/>
          </p:nvSpPr>
          <p:spPr>
            <a:xfrm>
              <a:off x="401659" y="790685"/>
              <a:ext cx="3657600" cy="1778441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343FAC7-5CD6-8E48-B1E7-8A517A290EEB}"/>
                </a:ext>
              </a:extLst>
            </p:cNvPr>
            <p:cNvSpPr txBox="1"/>
            <p:nvPr/>
          </p:nvSpPr>
          <p:spPr>
            <a:xfrm>
              <a:off x="905641" y="1356739"/>
              <a:ext cx="2649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Environment</a:t>
              </a:r>
              <a:endParaRPr lang="it-IT" sz="3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F79336E-DAC7-F049-AA5F-225FE1DC7F64}"/>
                </a:ext>
              </a:extLst>
            </p:cNvPr>
            <p:cNvSpPr txBox="1"/>
            <p:nvPr/>
          </p:nvSpPr>
          <p:spPr>
            <a:xfrm>
              <a:off x="6964135" y="955277"/>
              <a:ext cx="363904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Working memory</a:t>
              </a:r>
            </a:p>
            <a:p>
              <a:pPr algn="ctr"/>
              <a:r>
                <a:rPr lang="en-US" sz="2800" dirty="0"/>
                <a:t>(site of awareness and thinking)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814CAFA-B527-2C46-9AA6-09163DA269C1}"/>
                </a:ext>
              </a:extLst>
            </p:cNvPr>
            <p:cNvSpPr txBox="1"/>
            <p:nvPr/>
          </p:nvSpPr>
          <p:spPr>
            <a:xfrm>
              <a:off x="6739015" y="4669418"/>
              <a:ext cx="386802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Long-term memory</a:t>
              </a:r>
            </a:p>
            <a:p>
              <a:pPr algn="ctr"/>
              <a:r>
                <a:rPr lang="en-US" sz="2800" dirty="0"/>
                <a:t>(factual knowledge and procedural knowledge)</a:t>
              </a:r>
              <a:endParaRPr lang="it-IT" sz="2800" dirty="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xmlns="" id="{8FDBB341-849D-F649-BED1-3F0AD2A3AECC}"/>
                </a:ext>
              </a:extLst>
            </p:cNvPr>
            <p:cNvSpPr/>
            <p:nvPr/>
          </p:nvSpPr>
          <p:spPr>
            <a:xfrm>
              <a:off x="4403138" y="1331847"/>
              <a:ext cx="1938941" cy="7540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xmlns="" id="{6CF9CBC6-28EE-0540-B6BD-B67049611DD1}"/>
                </a:ext>
              </a:extLst>
            </p:cNvPr>
            <p:cNvSpPr/>
            <p:nvPr/>
          </p:nvSpPr>
          <p:spPr>
            <a:xfrm>
              <a:off x="9226548" y="2954810"/>
              <a:ext cx="667511" cy="12984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xmlns="" id="{7C76EF44-F83E-444B-801C-7073BEB51CFA}"/>
                </a:ext>
              </a:extLst>
            </p:cNvPr>
            <p:cNvSpPr/>
            <p:nvPr/>
          </p:nvSpPr>
          <p:spPr>
            <a:xfrm>
              <a:off x="7325269" y="2869580"/>
              <a:ext cx="658368" cy="12984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5FD4451-CF0D-3241-BDB3-3CD788DB557C}"/>
                </a:ext>
              </a:extLst>
            </p:cNvPr>
            <p:cNvSpPr txBox="1"/>
            <p:nvPr/>
          </p:nvSpPr>
          <p:spPr>
            <a:xfrm>
              <a:off x="4494578" y="955277"/>
              <a:ext cx="1559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Attention</a:t>
              </a:r>
              <a:endParaRPr lang="it-IT" sz="2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9F2A73A-0615-B648-A8D8-F73484A44FDF}"/>
                </a:ext>
              </a:extLst>
            </p:cNvPr>
            <p:cNvSpPr txBox="1"/>
            <p:nvPr/>
          </p:nvSpPr>
          <p:spPr>
            <a:xfrm>
              <a:off x="5261137" y="3287560"/>
              <a:ext cx="223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Remembering</a:t>
              </a:r>
              <a:endParaRPr lang="it-IT" sz="2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50B1B3B-157E-1141-8EF4-BC9BDD7A267C}"/>
                </a:ext>
              </a:extLst>
            </p:cNvPr>
            <p:cNvSpPr txBox="1"/>
            <p:nvPr/>
          </p:nvSpPr>
          <p:spPr>
            <a:xfrm>
              <a:off x="9869645" y="3299809"/>
              <a:ext cx="1438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Learning</a:t>
              </a:r>
              <a:endParaRPr lang="it-IT" sz="28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39A9A9F-F574-0E4C-A449-76D2DEF35A9D}"/>
              </a:ext>
            </a:extLst>
          </p:cNvPr>
          <p:cNvSpPr/>
          <p:nvPr/>
        </p:nvSpPr>
        <p:spPr>
          <a:xfrm>
            <a:off x="1659209" y="52205"/>
            <a:ext cx="9060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 err="1">
                <a:latin typeface="Corbel" panose="020B0503020204020204" pitchFamily="34" charset="0"/>
              </a:rPr>
              <a:t>Working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memory</a:t>
            </a:r>
            <a:r>
              <a:rPr lang="it-IT" sz="3200" b="1" dirty="0">
                <a:latin typeface="Corbel" panose="020B0503020204020204" pitchFamily="34" charset="0"/>
              </a:rPr>
              <a:t>, long </a:t>
            </a:r>
            <a:r>
              <a:rPr lang="it-IT" sz="3200" b="1" dirty="0" err="1">
                <a:latin typeface="Corbel" panose="020B0503020204020204" pitchFamily="34" charset="0"/>
              </a:rPr>
              <a:t>term</a:t>
            </a:r>
            <a:r>
              <a:rPr lang="it-IT" sz="3200" b="1" dirty="0"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latin typeface="Corbel" panose="020B0503020204020204" pitchFamily="34" charset="0"/>
              </a:rPr>
              <a:t>memory</a:t>
            </a:r>
            <a:r>
              <a:rPr lang="it-IT" sz="3200" b="1" dirty="0">
                <a:latin typeface="Corbel" panose="020B0503020204020204" pitchFamily="34" charset="0"/>
              </a:rPr>
              <a:t> and </a:t>
            </a:r>
            <a:r>
              <a:rPr lang="it-IT" sz="3200" b="1" dirty="0" err="1">
                <a:latin typeface="Corbel" panose="020B0503020204020204" pitchFamily="34" charset="0"/>
              </a:rPr>
              <a:t>learning</a:t>
            </a:r>
            <a:endParaRPr lang="it-IT" sz="3200" b="1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17340C-D95E-8542-B5E1-EB2C02A7CF51}"/>
              </a:ext>
            </a:extLst>
          </p:cNvPr>
          <p:cNvSpPr/>
          <p:nvPr/>
        </p:nvSpPr>
        <p:spPr>
          <a:xfrm>
            <a:off x="532295" y="3550820"/>
            <a:ext cx="18488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>
                <a:solidFill>
                  <a:srgbClr val="000000"/>
                </a:solidFill>
                <a:latin typeface="Corbel" panose="020B0503020204020204" pitchFamily="34" charset="0"/>
              </a:rPr>
              <a:t>Full of things to see and hear, problem to be solved etc. 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6DE0479-5525-F34B-81A6-C2E25E0E448D}"/>
              </a:ext>
            </a:extLst>
          </p:cNvPr>
          <p:cNvCxnSpPr>
            <a:stCxn id="14" idx="0"/>
          </p:cNvCxnSpPr>
          <p:nvPr/>
        </p:nvCxnSpPr>
        <p:spPr>
          <a:xfrm flipV="1">
            <a:off x="1456700" y="2503002"/>
            <a:ext cx="479676" cy="104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1A8948-C360-5A46-871E-CA137127EC32}"/>
              </a:ext>
            </a:extLst>
          </p:cNvPr>
          <p:cNvSpPr/>
          <p:nvPr/>
        </p:nvSpPr>
        <p:spPr>
          <a:xfrm>
            <a:off x="2403130" y="3045784"/>
            <a:ext cx="28581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>
                <a:solidFill>
                  <a:srgbClr val="000000"/>
                </a:solidFill>
                <a:latin typeface="Corbel" panose="020B0503020204020204" pitchFamily="34" charset="0"/>
              </a:rPr>
              <a:t>Component of your mind (synonymous of consciousness). It is where thinking occurs. It is the part of your mind where you are aware of what is around you.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FE436AF-3793-F442-8F2F-B8C9A74DB3FC}"/>
              </a:ext>
            </a:extLst>
          </p:cNvPr>
          <p:cNvCxnSpPr>
            <a:cxnSpLocks/>
          </p:cNvCxnSpPr>
          <p:nvPr/>
        </p:nvCxnSpPr>
        <p:spPr>
          <a:xfrm flipV="1">
            <a:off x="4868997" y="2422822"/>
            <a:ext cx="2471754" cy="1346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4D169CB-7E81-9540-ACA2-7BAA7123EABE}"/>
              </a:ext>
            </a:extLst>
          </p:cNvPr>
          <p:cNvSpPr/>
          <p:nvPr/>
        </p:nvSpPr>
        <p:spPr>
          <a:xfrm>
            <a:off x="209118" y="5583132"/>
            <a:ext cx="53030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>
                <a:solidFill>
                  <a:srgbClr val="000000"/>
                </a:solidFill>
                <a:latin typeface="Corbel" panose="020B0503020204020204" pitchFamily="34" charset="0"/>
              </a:rPr>
              <a:t>Vast storehouse in which you mantain your factual knowledge of the world. Information in long-term memory resides outside of awareness.</a:t>
            </a:r>
            <a:endParaRPr lang="it-IT" sz="2000">
              <a:latin typeface="Corbel" panose="020B05030202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BD462F4-AE85-2249-99E2-1BDAAB195893}"/>
              </a:ext>
            </a:extLst>
          </p:cNvPr>
          <p:cNvCxnSpPr>
            <a:cxnSpLocks/>
          </p:cNvCxnSpPr>
          <p:nvPr/>
        </p:nvCxnSpPr>
        <p:spPr>
          <a:xfrm flipV="1">
            <a:off x="5415403" y="5762212"/>
            <a:ext cx="1455864" cy="164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013EC-E013-4041-A78F-EC171FD5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Long-term vs working 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C74BF-CFE7-A448-B571-B6ED05FF20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it-IT" dirty="0">
                <a:latin typeface="Corbel" panose="020B0503020204020204" pitchFamily="34" charset="0"/>
              </a:rPr>
              <a:t>Long-</a:t>
            </a:r>
            <a:r>
              <a:rPr lang="it-IT" dirty="0" err="1">
                <a:latin typeface="Corbel" panose="020B0503020204020204" pitchFamily="34" charset="0"/>
              </a:rPr>
              <a:t>term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slow to </a:t>
            </a:r>
            <a:r>
              <a:rPr lang="it-IT" dirty="0" err="1">
                <a:latin typeface="Corbel" panose="020B0503020204020204" pitchFamily="34" charset="0"/>
              </a:rPr>
              <a:t>access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essentially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unbounded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Working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very</a:t>
            </a:r>
            <a:r>
              <a:rPr lang="it-IT" dirty="0">
                <a:latin typeface="Corbel" panose="020B0503020204020204" pitchFamily="34" charset="0"/>
              </a:rPr>
              <a:t> fast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very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limited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space</a:t>
            </a:r>
            <a:r>
              <a:rPr lang="it-IT" dirty="0">
                <a:latin typeface="Corbel" panose="020B0503020204020204" pitchFamily="34" charset="0"/>
              </a:rPr>
              <a:t>. </a:t>
            </a:r>
            <a:r>
              <a:rPr lang="it-IT" dirty="0" err="1">
                <a:latin typeface="Corbel" panose="020B0503020204020204" pitchFamily="34" charset="0"/>
              </a:rPr>
              <a:t>Several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experiments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showed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we</a:t>
            </a:r>
            <a:r>
              <a:rPr lang="it-IT" dirty="0">
                <a:latin typeface="Corbel" panose="020B0503020204020204" pitchFamily="34" charset="0"/>
              </a:rPr>
              <a:t> can </a:t>
            </a:r>
            <a:r>
              <a:rPr lang="it-IT" dirty="0" err="1">
                <a:latin typeface="Corbel" panose="020B0503020204020204" pitchFamily="34" charset="0"/>
              </a:rPr>
              <a:t>hold</a:t>
            </a:r>
            <a:r>
              <a:rPr lang="it-IT" dirty="0">
                <a:latin typeface="Corbel" panose="020B0503020204020204" pitchFamily="34" charset="0"/>
              </a:rPr>
              <a:t> in the </a:t>
            </a:r>
            <a:r>
              <a:rPr lang="it-IT" dirty="0" err="1">
                <a:latin typeface="Corbel" panose="020B0503020204020204" pitchFamily="34" charset="0"/>
              </a:rPr>
              <a:t>working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r>
              <a:rPr lang="it-IT" dirty="0">
                <a:latin typeface="Corbel" panose="020B0503020204020204" pitchFamily="34" charset="0"/>
              </a:rPr>
              <a:t> up to 7 +/- 2 </a:t>
            </a:r>
            <a:r>
              <a:rPr lang="it-IT" dirty="0" err="1">
                <a:latin typeface="Corbel" panose="020B0503020204020204" pitchFamily="34" charset="0"/>
              </a:rPr>
              <a:t>items</a:t>
            </a:r>
            <a:r>
              <a:rPr lang="it-IT" dirty="0">
                <a:latin typeface="Corbel" panose="020B0503020204020204" pitchFamily="34" charset="0"/>
              </a:rPr>
              <a:t>.</a:t>
            </a:r>
          </a:p>
          <a:p>
            <a:r>
              <a:rPr lang="it-IT" dirty="0">
                <a:latin typeface="Corbel" panose="020B0503020204020204" pitchFamily="34" charset="0"/>
                <a:hlinkClick r:id="rId2"/>
              </a:rPr>
              <a:t>https://cat.xula.edu/thinker/memory/working/serial</a:t>
            </a:r>
            <a:endParaRPr lang="it-IT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b="1" dirty="0">
                <a:latin typeface="Corbel" panose="020B0503020204020204" pitchFamily="34" charset="0"/>
              </a:rPr>
              <a:t>The </a:t>
            </a:r>
            <a:r>
              <a:rPr lang="it-IT" b="1" dirty="0" err="1">
                <a:latin typeface="Corbel" panose="020B0503020204020204" pitchFamily="34" charset="0"/>
              </a:rPr>
              <a:t>fact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that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working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memory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has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limited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space</a:t>
            </a:r>
            <a:r>
              <a:rPr lang="it-IT" b="1" dirty="0">
                <a:latin typeface="Corbel" panose="020B0503020204020204" pitchFamily="34" charset="0"/>
              </a:rPr>
              <a:t>, </a:t>
            </a:r>
            <a:r>
              <a:rPr lang="it-IT" b="1" dirty="0" err="1">
                <a:latin typeface="Corbel" panose="020B0503020204020204" pitchFamily="34" charset="0"/>
              </a:rPr>
              <a:t>implies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that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thinking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becomes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increasingly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difficult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as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working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memory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gets</a:t>
            </a:r>
            <a:r>
              <a:rPr lang="it-IT" b="1" dirty="0">
                <a:latin typeface="Corbel" panose="020B0503020204020204" pitchFamily="34" charset="0"/>
              </a:rPr>
              <a:t> </a:t>
            </a:r>
            <a:r>
              <a:rPr lang="it-IT" b="1" dirty="0" err="1">
                <a:latin typeface="Corbel" panose="020B0503020204020204" pitchFamily="34" charset="0"/>
              </a:rPr>
              <a:t>crowded</a:t>
            </a:r>
            <a:r>
              <a:rPr lang="it-IT" b="1" dirty="0"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3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205B88-1300-DD4D-B07C-D0454E86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What</a:t>
            </a:r>
            <a:r>
              <a:rPr lang="it-IT" dirty="0">
                <a:latin typeface="Corbel" panose="020B0503020204020204" pitchFamily="34" charset="0"/>
              </a:rPr>
              <a:t> can </a:t>
            </a:r>
            <a:r>
              <a:rPr lang="it-IT" dirty="0" err="1">
                <a:latin typeface="Corbel" panose="020B0503020204020204" pitchFamily="34" charset="0"/>
              </a:rPr>
              <a:t>we</a:t>
            </a:r>
            <a:r>
              <a:rPr lang="it-IT" dirty="0">
                <a:latin typeface="Corbel" panose="020B0503020204020204" pitchFamily="34" charset="0"/>
              </a:rPr>
              <a:t> do to </a:t>
            </a:r>
            <a:r>
              <a:rPr lang="it-IT" dirty="0" err="1">
                <a:latin typeface="Corbel" panose="020B0503020204020204" pitchFamily="34" charset="0"/>
              </a:rPr>
              <a:t>make</a:t>
            </a:r>
            <a:r>
              <a:rPr lang="it-IT" dirty="0">
                <a:latin typeface="Corbel" panose="020B0503020204020204" pitchFamily="34" charset="0"/>
              </a:rPr>
              <a:t> room in </a:t>
            </a:r>
            <a:r>
              <a:rPr lang="it-IT" dirty="0" err="1">
                <a:latin typeface="Corbel" panose="020B0503020204020204" pitchFamily="34" charset="0"/>
              </a:rPr>
              <a:t>working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r>
              <a:rPr lang="it-IT" dirty="0"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D2A519-A4C8-7041-9987-478DB4D2A5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546350"/>
            <a:ext cx="10515600" cy="3630613"/>
          </a:xfrm>
        </p:spPr>
        <p:txBody>
          <a:bodyPr>
            <a:normAutofit/>
          </a:bodyPr>
          <a:lstStyle/>
          <a:p>
            <a:r>
              <a:rPr lang="it-IT" sz="3600" dirty="0" err="1">
                <a:latin typeface="Corbel" panose="020B0503020204020204" pitchFamily="34" charset="0"/>
              </a:rPr>
              <a:t>Increase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our</a:t>
            </a:r>
            <a:r>
              <a:rPr lang="it-IT" sz="3600" dirty="0">
                <a:latin typeface="Corbel" panose="020B0503020204020204" pitchFamily="34" charset="0"/>
              </a:rPr>
              <a:t> background </a:t>
            </a:r>
            <a:r>
              <a:rPr lang="it-IT" sz="3600" dirty="0" err="1">
                <a:latin typeface="Corbel" panose="020B0503020204020204" pitchFamily="34" charset="0"/>
              </a:rPr>
              <a:t>knowledge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</a:p>
          <a:p>
            <a:r>
              <a:rPr lang="it-IT" sz="3600" dirty="0" err="1">
                <a:latin typeface="Corbel" panose="020B0503020204020204" pitchFamily="34" charset="0"/>
              </a:rPr>
              <a:t>Avoid</a:t>
            </a:r>
            <a:r>
              <a:rPr lang="it-IT" sz="3600" dirty="0">
                <a:latin typeface="Corbel" panose="020B0503020204020204" pitchFamily="34" charset="0"/>
              </a:rPr>
              <a:t> </a:t>
            </a:r>
            <a:r>
              <a:rPr lang="it-IT" sz="3600" dirty="0" err="1">
                <a:latin typeface="Corbel" panose="020B0503020204020204" pitchFamily="34" charset="0"/>
              </a:rPr>
              <a:t>extraneous</a:t>
            </a:r>
            <a:r>
              <a:rPr lang="it-IT" sz="3600" dirty="0">
                <a:latin typeface="Corbel" panose="020B0503020204020204" pitchFamily="34" charset="0"/>
              </a:rPr>
              <a:t> cognitive </a:t>
            </a:r>
            <a:r>
              <a:rPr lang="it-IT" sz="3600" dirty="0" err="1">
                <a:latin typeface="Corbel" panose="020B0503020204020204" pitchFamily="34" charset="0"/>
              </a:rPr>
              <a:t>load</a:t>
            </a:r>
            <a:endParaRPr lang="it-IT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C0A93E-8C63-DD4F-9773-350E6A004635}"/>
              </a:ext>
            </a:extLst>
          </p:cNvPr>
          <p:cNvSpPr txBox="1"/>
          <p:nvPr/>
        </p:nvSpPr>
        <p:spPr>
          <a:xfrm>
            <a:off x="4864608" y="1097280"/>
            <a:ext cx="15616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X C N</a:t>
            </a:r>
          </a:p>
          <a:p>
            <a:r>
              <a:rPr lang="en-US" sz="4800" dirty="0"/>
              <a:t>N P H</a:t>
            </a:r>
          </a:p>
          <a:p>
            <a:r>
              <a:rPr lang="en-US" sz="4800" dirty="0"/>
              <a:t>D F B</a:t>
            </a:r>
          </a:p>
          <a:p>
            <a:r>
              <a:rPr lang="en-US" sz="4800" dirty="0"/>
              <a:t>I C I</a:t>
            </a:r>
          </a:p>
          <a:p>
            <a:r>
              <a:rPr lang="en-US" sz="4800" dirty="0"/>
              <a:t>A N C</a:t>
            </a:r>
          </a:p>
          <a:p>
            <a:r>
              <a:rPr lang="en-US" sz="4800" dirty="0"/>
              <a:t>A A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6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C0A93E-8C63-DD4F-9773-350E6A004635}"/>
              </a:ext>
            </a:extLst>
          </p:cNvPr>
          <p:cNvSpPr txBox="1"/>
          <p:nvPr/>
        </p:nvSpPr>
        <p:spPr>
          <a:xfrm>
            <a:off x="5230368" y="877824"/>
            <a:ext cx="21804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X </a:t>
            </a:r>
          </a:p>
          <a:p>
            <a:r>
              <a:rPr lang="en-US" sz="4800"/>
              <a:t>C N N </a:t>
            </a:r>
            <a:endParaRPr lang="en-US" sz="4800" dirty="0"/>
          </a:p>
          <a:p>
            <a:r>
              <a:rPr lang="en-US" sz="4800" dirty="0"/>
              <a:t>P H D </a:t>
            </a:r>
          </a:p>
          <a:p>
            <a:r>
              <a:rPr lang="en-US" sz="4800" dirty="0"/>
              <a:t>F B I </a:t>
            </a:r>
          </a:p>
          <a:p>
            <a:r>
              <a:rPr lang="en-US" sz="4800" dirty="0"/>
              <a:t>C I A </a:t>
            </a:r>
          </a:p>
          <a:p>
            <a:r>
              <a:rPr lang="en-US" sz="4800" dirty="0"/>
              <a:t>N C A A </a:t>
            </a:r>
          </a:p>
          <a:p>
            <a:r>
              <a:rPr lang="en-US" sz="4800" dirty="0"/>
              <a:t>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7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if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you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don't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pay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attention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something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you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can't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repetition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helps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repetition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alone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not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sufficient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remember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something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no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effect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thinking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about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meaning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good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makes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long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lasting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77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AF3C9393-6944-1049-9A74-6079399C38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3163" y="1120775"/>
            <a:ext cx="11018837" cy="4351338"/>
          </a:xfrm>
        </p:spPr>
        <p:txBody>
          <a:bodyPr>
            <a:normAutofit fontScale="92500" lnSpcReduction="20000"/>
          </a:bodyPr>
          <a:lstStyle/>
          <a:p>
            <a:endParaRPr lang="en-US" sz="32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3200" b="1" dirty="0"/>
              <a:t>Session 1</a:t>
            </a:r>
            <a:r>
              <a:rPr lang="en-US" sz="3200" dirty="0"/>
              <a:t>: </a:t>
            </a:r>
            <a:r>
              <a:rPr lang="it-IT" sz="3200" dirty="0" err="1"/>
              <a:t>Principles</a:t>
            </a:r>
            <a:r>
              <a:rPr lang="it-IT" sz="3200" dirty="0"/>
              <a:t> of </a:t>
            </a:r>
            <a:r>
              <a:rPr lang="it-IT" sz="3200" dirty="0" err="1"/>
              <a:t>learning</a:t>
            </a:r>
            <a:r>
              <a:rPr lang="it-IT" sz="3200" dirty="0"/>
              <a:t> and </a:t>
            </a:r>
            <a:r>
              <a:rPr lang="it-IT" sz="3200" dirty="0" err="1"/>
              <a:t>how</a:t>
            </a:r>
            <a:r>
              <a:rPr lang="it-IT" sz="3200" dirty="0"/>
              <a:t> </a:t>
            </a:r>
            <a:r>
              <a:rPr lang="it-IT" sz="3200" dirty="0" err="1"/>
              <a:t>they</a:t>
            </a:r>
            <a:r>
              <a:rPr lang="it-IT" sz="3200" dirty="0"/>
              <a:t> </a:t>
            </a:r>
            <a:r>
              <a:rPr lang="it-IT" sz="3200" dirty="0" err="1"/>
              <a:t>apply</a:t>
            </a:r>
            <a:r>
              <a:rPr lang="it-IT" sz="3200" dirty="0"/>
              <a:t> to training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32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3200" b="1" dirty="0"/>
              <a:t>Session 2</a:t>
            </a:r>
            <a:r>
              <a:rPr lang="en-US" sz="3200" dirty="0"/>
              <a:t>: </a:t>
            </a:r>
            <a:r>
              <a:rPr lang="it-IT" sz="3200" dirty="0"/>
              <a:t>Training </a:t>
            </a:r>
            <a:r>
              <a:rPr lang="it-IT" sz="3200" dirty="0" err="1"/>
              <a:t>techniques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 can be </a:t>
            </a:r>
            <a:r>
              <a:rPr lang="it-IT" sz="3200" dirty="0" err="1"/>
              <a:t>used</a:t>
            </a:r>
            <a:r>
              <a:rPr lang="it-IT" sz="3200" dirty="0"/>
              <a:t> to </a:t>
            </a:r>
            <a:r>
              <a:rPr lang="it-IT" sz="3200" dirty="0" err="1"/>
              <a:t>enhance</a:t>
            </a:r>
            <a:r>
              <a:rPr lang="it-IT" sz="3200" dirty="0"/>
              <a:t> </a:t>
            </a:r>
            <a:r>
              <a:rPr lang="it-IT" sz="3200" dirty="0" err="1"/>
              <a:t>learner</a:t>
            </a:r>
            <a:r>
              <a:rPr lang="it-IT" sz="3200" dirty="0"/>
              <a:t> engagement and </a:t>
            </a:r>
            <a:r>
              <a:rPr lang="it-IT" sz="3200" dirty="0" err="1"/>
              <a:t>participation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it-IT" sz="32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3200" b="1" dirty="0"/>
              <a:t>Session 3</a:t>
            </a:r>
            <a:r>
              <a:rPr lang="en-US" sz="3200" dirty="0"/>
              <a:t>: </a:t>
            </a:r>
            <a:r>
              <a:rPr lang="it-IT" sz="3200" dirty="0"/>
              <a:t>Session, </a:t>
            </a:r>
            <a:r>
              <a:rPr lang="it-IT" sz="3200" dirty="0" err="1"/>
              <a:t>course</a:t>
            </a:r>
            <a:r>
              <a:rPr lang="it-IT" sz="3200" dirty="0"/>
              <a:t>, and </a:t>
            </a:r>
            <a:r>
              <a:rPr lang="it-IT" sz="3200" dirty="0" err="1"/>
              <a:t>materials</a:t>
            </a:r>
            <a:r>
              <a:rPr lang="it-IT" sz="3200" dirty="0"/>
              <a:t> design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it-IT" sz="32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3200" b="1" dirty="0"/>
              <a:t>Session 4</a:t>
            </a:r>
            <a:r>
              <a:rPr lang="en-US" sz="3200" dirty="0"/>
              <a:t>: </a:t>
            </a:r>
            <a:r>
              <a:rPr lang="it-IT" sz="3200" dirty="0" err="1"/>
              <a:t>Assessment</a:t>
            </a:r>
            <a:r>
              <a:rPr lang="it-IT" sz="3200" dirty="0"/>
              <a:t> and feedback in training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it-IT" sz="3200" b="1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3007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repetition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helps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repetition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alone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not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sufficient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remember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something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no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effect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thinking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about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meaning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good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makes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long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lasting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helps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alone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wanting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remember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something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has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no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effect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thinking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about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meaning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good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makes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long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lasting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helps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alone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remember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little</a:t>
            </a:r>
            <a:r>
              <a:rPr lang="it-IT" dirty="0">
                <a:latin typeface="Corbel" panose="020B0503020204020204" pitchFamily="34" charset="0"/>
              </a:rPr>
              <a:t> or no </a:t>
            </a:r>
            <a:r>
              <a:rPr lang="it-IT" dirty="0" err="1">
                <a:latin typeface="Corbel" panose="020B0503020204020204" pitchFamily="34" charset="0"/>
              </a:rPr>
              <a:t>effect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thinking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about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meaning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good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makes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long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lasting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helps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alone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remember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little</a:t>
            </a:r>
            <a:r>
              <a:rPr lang="it-IT" dirty="0">
                <a:latin typeface="Corbel" panose="020B0503020204020204" pitchFamily="34" charset="0"/>
              </a:rPr>
              <a:t> or no </a:t>
            </a:r>
            <a:r>
              <a:rPr lang="it-IT" dirty="0" err="1">
                <a:latin typeface="Corbel" panose="020B0503020204020204" pitchFamily="34" charset="0"/>
              </a:rPr>
              <a:t>effect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thinking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about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meaning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good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makes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long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lasting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0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helps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alone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remember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little</a:t>
            </a:r>
            <a:r>
              <a:rPr lang="it-IT" dirty="0">
                <a:latin typeface="Corbel" panose="020B0503020204020204" pitchFamily="34" charset="0"/>
              </a:rPr>
              <a:t> or no </a:t>
            </a:r>
            <a:r>
              <a:rPr lang="it-IT" dirty="0" err="1">
                <a:latin typeface="Corbel" panose="020B0503020204020204" pitchFamily="34" charset="0"/>
              </a:rPr>
              <a:t>effect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thinking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about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meaning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good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practice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makes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long </a:t>
            </a:r>
            <a:r>
              <a:rPr lang="it-IT" dirty="0" err="1">
                <a:latin typeface="Corbel" panose="020B0503020204020204" pitchFamily="34" charset="0"/>
              </a:rPr>
              <a:t>lasting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spaced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practice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great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benefit for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1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E1D2E-11EA-1841-B286-32F5DD5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rbel" panose="020B0503020204020204" pitchFamily="34" charset="0"/>
              </a:rPr>
              <a:t>Other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factors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facilitating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FECA7-A09C-4546-9726-94541E9412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1137900" cy="4351337"/>
          </a:xfrm>
        </p:spPr>
        <p:txBody>
          <a:bodyPr>
            <a:normAutofit/>
          </a:bodyPr>
          <a:lstStyle/>
          <a:p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create an </a:t>
            </a:r>
            <a:r>
              <a:rPr lang="it-IT" dirty="0" err="1">
                <a:latin typeface="Corbel" panose="020B0503020204020204" pitchFamily="34" charset="0"/>
              </a:rPr>
              <a:t>emotional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reaction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will</a:t>
            </a:r>
            <a:r>
              <a:rPr lang="it-IT" dirty="0">
                <a:latin typeface="Corbel" panose="020B0503020204020204" pitchFamily="34" charset="0"/>
              </a:rPr>
              <a:t> be </a:t>
            </a:r>
            <a:r>
              <a:rPr lang="it-IT" dirty="0" err="1">
                <a:latin typeface="Corbel" panose="020B0503020204020204" pitchFamily="34" charset="0"/>
              </a:rPr>
              <a:t>better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remembered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emotion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necessary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(and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definitely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r>
              <a:rPr lang="it-IT" dirty="0">
                <a:latin typeface="Corbel" panose="020B0503020204020204" pitchFamily="34" charset="0"/>
              </a:rPr>
              <a:t>!)</a:t>
            </a:r>
          </a:p>
          <a:p>
            <a:r>
              <a:rPr lang="it-IT" dirty="0" err="1">
                <a:latin typeface="Corbel" panose="020B0503020204020204" pitchFamily="34" charset="0"/>
              </a:rPr>
              <a:t>if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don't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pay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attention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can't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helps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repetition</a:t>
            </a:r>
            <a:r>
              <a:rPr lang="it-IT" dirty="0">
                <a:latin typeface="Corbel" panose="020B0503020204020204" pitchFamily="34" charset="0"/>
              </a:rPr>
              <a:t> alone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not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sufficient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wanting</a:t>
            </a:r>
            <a:r>
              <a:rPr lang="it-IT" dirty="0">
                <a:latin typeface="Corbel" panose="020B0503020204020204" pitchFamily="34" charset="0"/>
              </a:rPr>
              <a:t> to </a:t>
            </a:r>
            <a:r>
              <a:rPr lang="it-IT" dirty="0" err="1">
                <a:latin typeface="Corbel" panose="020B0503020204020204" pitchFamily="34" charset="0"/>
              </a:rPr>
              <a:t>remember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something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little</a:t>
            </a:r>
            <a:r>
              <a:rPr lang="it-IT" dirty="0">
                <a:latin typeface="Corbel" panose="020B0503020204020204" pitchFamily="34" charset="0"/>
              </a:rPr>
              <a:t> or no </a:t>
            </a:r>
            <a:r>
              <a:rPr lang="it-IT" dirty="0" err="1">
                <a:latin typeface="Corbel" panose="020B0503020204020204" pitchFamily="34" charset="0"/>
              </a:rPr>
              <a:t>effect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thinking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about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meaning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good</a:t>
            </a:r>
            <a:r>
              <a:rPr lang="it-IT" dirty="0">
                <a:latin typeface="Corbel" panose="020B0503020204020204" pitchFamily="34" charset="0"/>
              </a:rPr>
              <a:t> for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practice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makes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long </a:t>
            </a:r>
            <a:r>
              <a:rPr lang="it-IT" dirty="0" err="1">
                <a:latin typeface="Corbel" panose="020B0503020204020204" pitchFamily="34" charset="0"/>
              </a:rPr>
              <a:t>lasting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 err="1">
                <a:latin typeface="Corbel" panose="020B0503020204020204" pitchFamily="34" charset="0"/>
              </a:rPr>
              <a:t>spaced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practice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of </a:t>
            </a:r>
            <a:r>
              <a:rPr lang="it-IT" dirty="0" err="1">
                <a:latin typeface="Corbel" panose="020B0503020204020204" pitchFamily="34" charset="0"/>
              </a:rPr>
              <a:t>great</a:t>
            </a:r>
            <a:r>
              <a:rPr lang="it-IT" dirty="0">
                <a:latin typeface="Corbel" panose="020B0503020204020204" pitchFamily="34" charset="0"/>
              </a:rPr>
              <a:t> benefit for </a:t>
            </a:r>
            <a:r>
              <a:rPr lang="it-IT" dirty="0" err="1">
                <a:latin typeface="Corbel" panose="020B0503020204020204" pitchFamily="34" charset="0"/>
              </a:rPr>
              <a:t>memory</a:t>
            </a:r>
            <a:endParaRPr lang="it-IT" dirty="0">
              <a:latin typeface="Corbel" panose="020B0503020204020204" pitchFamily="34" charset="0"/>
            </a:endParaRPr>
          </a:p>
          <a:p>
            <a:endParaRPr lang="it-IT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7CDC0-3EB2-694E-B072-5F50679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Cognitive load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3CA404-5150-F646-8EA4-45D8E886B8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43225"/>
            <a:ext cx="10515600" cy="2932113"/>
          </a:xfrm>
        </p:spPr>
        <p:txBody>
          <a:bodyPr/>
          <a:lstStyle/>
          <a:p>
            <a:r>
              <a:rPr lang="it-IT" b="1" dirty="0" err="1">
                <a:latin typeface="Corbel" panose="020B0503020204020204" pitchFamily="34" charset="0"/>
              </a:rPr>
              <a:t>Intrinsic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effort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associated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with 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specific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topic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 </a:t>
            </a:r>
          </a:p>
          <a:p>
            <a:r>
              <a:rPr lang="it-IT" b="1" dirty="0">
                <a:latin typeface="Corbel" panose="020B0503020204020204" pitchFamily="34" charset="0"/>
              </a:rPr>
              <a:t>Germane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the (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desirable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)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mental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effort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required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create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linkages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new information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old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which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one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things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distinguishes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from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memorisation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)</a:t>
            </a:r>
          </a:p>
          <a:p>
            <a:r>
              <a:rPr lang="it-IT" b="1" dirty="0" err="1">
                <a:latin typeface="Corbel" panose="020B0503020204020204" pitchFamily="34" charset="0"/>
              </a:rPr>
              <a:t>Extraneous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everything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else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distracts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gets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way.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AE658E-A41A-6547-94EB-E45E60C91237}"/>
              </a:ext>
            </a:extLst>
          </p:cNvPr>
          <p:cNvSpPr txBox="1"/>
          <p:nvPr/>
        </p:nvSpPr>
        <p:spPr>
          <a:xfrm>
            <a:off x="685800" y="1637243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orbel" panose="020B0503020204020204" pitchFamily="34" charset="0"/>
              </a:rPr>
              <a:t>Cognitive </a:t>
            </a:r>
            <a:r>
              <a:rPr lang="it-IT" sz="2800" b="1" dirty="0" err="1">
                <a:latin typeface="Corbel" panose="020B0503020204020204" pitchFamily="34" charset="0"/>
              </a:rPr>
              <a:t>load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refers</a:t>
            </a:r>
            <a:r>
              <a:rPr lang="it-IT" sz="2800" b="1" dirty="0">
                <a:latin typeface="Corbel" panose="020B0503020204020204" pitchFamily="34" charset="0"/>
              </a:rPr>
              <a:t> to the </a:t>
            </a:r>
            <a:r>
              <a:rPr lang="it-IT" sz="2800" b="1" dirty="0" err="1">
                <a:latin typeface="Corbel" panose="020B0503020204020204" pitchFamily="34" charset="0"/>
              </a:rPr>
              <a:t>total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amount</a:t>
            </a:r>
            <a:r>
              <a:rPr lang="it-IT" sz="2800" b="1" dirty="0">
                <a:latin typeface="Corbel" panose="020B0503020204020204" pitchFamily="34" charset="0"/>
              </a:rPr>
              <a:t> of </a:t>
            </a:r>
            <a:r>
              <a:rPr lang="it-IT" sz="2800" b="1" dirty="0" err="1">
                <a:latin typeface="Corbel" panose="020B0503020204020204" pitchFamily="34" charset="0"/>
              </a:rPr>
              <a:t>mental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effort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being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used</a:t>
            </a:r>
            <a:r>
              <a:rPr lang="it-IT" sz="2800" b="1" dirty="0">
                <a:latin typeface="Corbel" panose="020B0503020204020204" pitchFamily="34" charset="0"/>
              </a:rPr>
              <a:t> in the </a:t>
            </a:r>
            <a:r>
              <a:rPr lang="it-IT" sz="2800" b="1" dirty="0" err="1">
                <a:latin typeface="Corbel" panose="020B0503020204020204" pitchFamily="34" charset="0"/>
              </a:rPr>
              <a:t>working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memory</a:t>
            </a:r>
            <a:endParaRPr lang="it-IT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7CDC0-3EB2-694E-B072-5F50679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Cognitive load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3CA404-5150-F646-8EA4-45D8E886B8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43225"/>
            <a:ext cx="10515600" cy="2932113"/>
          </a:xfrm>
        </p:spPr>
        <p:txBody>
          <a:bodyPr/>
          <a:lstStyle/>
          <a:p>
            <a:r>
              <a:rPr lang="it-IT" b="1" dirty="0" err="1">
                <a:latin typeface="Corbel" panose="020B0503020204020204" pitchFamily="34" charset="0"/>
              </a:rPr>
              <a:t>Intrinsic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</a:t>
            </a:r>
            <a:r>
              <a:rPr lang="it-IT" dirty="0" err="1">
                <a:latin typeface="Corbel" panose="020B0503020204020204" pitchFamily="34" charset="0"/>
              </a:rPr>
              <a:t>effort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associated</a:t>
            </a:r>
            <a:r>
              <a:rPr lang="it-IT" dirty="0">
                <a:latin typeface="Corbel" panose="020B0503020204020204" pitchFamily="34" charset="0"/>
              </a:rPr>
              <a:t> with a </a:t>
            </a:r>
            <a:r>
              <a:rPr lang="it-IT" dirty="0" err="1">
                <a:latin typeface="Corbel" panose="020B0503020204020204" pitchFamily="34" charset="0"/>
              </a:rPr>
              <a:t>specific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topic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b="1" dirty="0">
                <a:latin typeface="Corbel" panose="020B0503020204020204" pitchFamily="34" charset="0"/>
              </a:rPr>
              <a:t>Germane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the (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desirable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)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mental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effort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required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to create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linkages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new information and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old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which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one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things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distinguishes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from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memorisation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)</a:t>
            </a:r>
          </a:p>
          <a:p>
            <a:r>
              <a:rPr lang="it-IT" b="1" dirty="0" err="1">
                <a:latin typeface="Corbel" panose="020B0503020204020204" pitchFamily="34" charset="0"/>
              </a:rPr>
              <a:t>Extraneous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everything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else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distracts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gets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way.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AE658E-A41A-6547-94EB-E45E60C91237}"/>
              </a:ext>
            </a:extLst>
          </p:cNvPr>
          <p:cNvSpPr txBox="1"/>
          <p:nvPr/>
        </p:nvSpPr>
        <p:spPr>
          <a:xfrm>
            <a:off x="685800" y="1637243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orbel" panose="020B0503020204020204" pitchFamily="34" charset="0"/>
              </a:rPr>
              <a:t>Cognitive </a:t>
            </a:r>
            <a:r>
              <a:rPr lang="it-IT" sz="2800" b="1" dirty="0" err="1">
                <a:latin typeface="Corbel" panose="020B0503020204020204" pitchFamily="34" charset="0"/>
              </a:rPr>
              <a:t>load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refers</a:t>
            </a:r>
            <a:r>
              <a:rPr lang="it-IT" sz="2800" b="1" dirty="0">
                <a:latin typeface="Corbel" panose="020B0503020204020204" pitchFamily="34" charset="0"/>
              </a:rPr>
              <a:t> to the </a:t>
            </a:r>
            <a:r>
              <a:rPr lang="it-IT" sz="2800" b="1" dirty="0" err="1">
                <a:latin typeface="Corbel" panose="020B0503020204020204" pitchFamily="34" charset="0"/>
              </a:rPr>
              <a:t>total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amount</a:t>
            </a:r>
            <a:r>
              <a:rPr lang="it-IT" sz="2800" b="1" dirty="0">
                <a:latin typeface="Corbel" panose="020B0503020204020204" pitchFamily="34" charset="0"/>
              </a:rPr>
              <a:t> of </a:t>
            </a:r>
            <a:r>
              <a:rPr lang="it-IT" sz="2800" b="1" dirty="0" err="1">
                <a:latin typeface="Corbel" panose="020B0503020204020204" pitchFamily="34" charset="0"/>
              </a:rPr>
              <a:t>mental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effort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being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used</a:t>
            </a:r>
            <a:r>
              <a:rPr lang="it-IT" sz="2800" b="1" dirty="0">
                <a:latin typeface="Corbel" panose="020B0503020204020204" pitchFamily="34" charset="0"/>
              </a:rPr>
              <a:t> in the </a:t>
            </a:r>
            <a:r>
              <a:rPr lang="it-IT" sz="2800" b="1" dirty="0" err="1">
                <a:latin typeface="Corbel" panose="020B0503020204020204" pitchFamily="34" charset="0"/>
              </a:rPr>
              <a:t>working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memory</a:t>
            </a:r>
            <a:endParaRPr lang="it-IT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7CDC0-3EB2-694E-B072-5F50679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Cognitive load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3CA404-5150-F646-8EA4-45D8E886B8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43225"/>
            <a:ext cx="10515600" cy="2932113"/>
          </a:xfrm>
        </p:spPr>
        <p:txBody>
          <a:bodyPr/>
          <a:lstStyle/>
          <a:p>
            <a:r>
              <a:rPr lang="it-IT" b="1" dirty="0" err="1">
                <a:latin typeface="Corbel" panose="020B0503020204020204" pitchFamily="34" charset="0"/>
              </a:rPr>
              <a:t>Intrinsic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</a:t>
            </a:r>
            <a:r>
              <a:rPr lang="it-IT" dirty="0" err="1">
                <a:latin typeface="Corbel" panose="020B0503020204020204" pitchFamily="34" charset="0"/>
              </a:rPr>
              <a:t>effort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associated</a:t>
            </a:r>
            <a:r>
              <a:rPr lang="it-IT" dirty="0">
                <a:latin typeface="Corbel" panose="020B0503020204020204" pitchFamily="34" charset="0"/>
              </a:rPr>
              <a:t> with a </a:t>
            </a:r>
            <a:r>
              <a:rPr lang="it-IT" dirty="0" err="1">
                <a:latin typeface="Corbel" panose="020B0503020204020204" pitchFamily="34" charset="0"/>
              </a:rPr>
              <a:t>specific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topic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b="1" dirty="0">
                <a:latin typeface="Corbel" panose="020B0503020204020204" pitchFamily="34" charset="0"/>
              </a:rPr>
              <a:t>Germane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(</a:t>
            </a:r>
            <a:r>
              <a:rPr lang="it-IT" dirty="0" err="1">
                <a:latin typeface="Corbel" panose="020B0503020204020204" pitchFamily="34" charset="0"/>
              </a:rPr>
              <a:t>desirable</a:t>
            </a:r>
            <a:r>
              <a:rPr lang="it-IT" dirty="0">
                <a:latin typeface="Corbel" panose="020B0503020204020204" pitchFamily="34" charset="0"/>
              </a:rPr>
              <a:t>) </a:t>
            </a:r>
            <a:r>
              <a:rPr lang="it-IT" dirty="0" err="1">
                <a:latin typeface="Corbel" panose="020B0503020204020204" pitchFamily="34" charset="0"/>
              </a:rPr>
              <a:t>mental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effort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required</a:t>
            </a:r>
            <a:r>
              <a:rPr lang="it-IT" dirty="0">
                <a:latin typeface="Corbel" panose="020B0503020204020204" pitchFamily="34" charset="0"/>
              </a:rPr>
              <a:t> to create </a:t>
            </a:r>
            <a:r>
              <a:rPr lang="it-IT" dirty="0" err="1">
                <a:latin typeface="Corbel" panose="020B0503020204020204" pitchFamily="34" charset="0"/>
              </a:rPr>
              <a:t>linkages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between</a:t>
            </a:r>
            <a:r>
              <a:rPr lang="it-IT" dirty="0">
                <a:latin typeface="Corbel" panose="020B0503020204020204" pitchFamily="34" charset="0"/>
              </a:rPr>
              <a:t> new information and </a:t>
            </a:r>
            <a:r>
              <a:rPr lang="it-IT" dirty="0" err="1">
                <a:latin typeface="Corbel" panose="020B0503020204020204" pitchFamily="34" charset="0"/>
              </a:rPr>
              <a:t>old</a:t>
            </a:r>
            <a:r>
              <a:rPr lang="it-IT" dirty="0">
                <a:latin typeface="Corbel" panose="020B0503020204020204" pitchFamily="34" charset="0"/>
              </a:rPr>
              <a:t> (</a:t>
            </a:r>
            <a:r>
              <a:rPr lang="it-IT" dirty="0" err="1">
                <a:latin typeface="Corbel" panose="020B0503020204020204" pitchFamily="34" charset="0"/>
              </a:rPr>
              <a:t>which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one</a:t>
            </a:r>
            <a:r>
              <a:rPr lang="it-IT" dirty="0">
                <a:latin typeface="Corbel" panose="020B0503020204020204" pitchFamily="34" charset="0"/>
              </a:rPr>
              <a:t> of the </a:t>
            </a:r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distinguishes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from </a:t>
            </a:r>
            <a:r>
              <a:rPr lang="it-IT" dirty="0" err="1">
                <a:latin typeface="Corbel" panose="020B0503020204020204" pitchFamily="34" charset="0"/>
              </a:rPr>
              <a:t>memorisation</a:t>
            </a:r>
            <a:r>
              <a:rPr lang="it-IT" dirty="0">
                <a:latin typeface="Corbel" panose="020B0503020204020204" pitchFamily="34" charset="0"/>
              </a:rPr>
              <a:t>)</a:t>
            </a:r>
          </a:p>
          <a:p>
            <a:r>
              <a:rPr lang="it-IT" b="1" dirty="0" err="1">
                <a:latin typeface="Corbel" panose="020B0503020204020204" pitchFamily="34" charset="0"/>
              </a:rPr>
              <a:t>Extraneous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everything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else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distracts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or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gets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in the way.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AE658E-A41A-6547-94EB-E45E60C91237}"/>
              </a:ext>
            </a:extLst>
          </p:cNvPr>
          <p:cNvSpPr txBox="1"/>
          <p:nvPr/>
        </p:nvSpPr>
        <p:spPr>
          <a:xfrm>
            <a:off x="685800" y="1637243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orbel" panose="020B0503020204020204" pitchFamily="34" charset="0"/>
              </a:rPr>
              <a:t>Cognitive </a:t>
            </a:r>
            <a:r>
              <a:rPr lang="it-IT" sz="2800" b="1" dirty="0" err="1">
                <a:latin typeface="Corbel" panose="020B0503020204020204" pitchFamily="34" charset="0"/>
              </a:rPr>
              <a:t>load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refers</a:t>
            </a:r>
            <a:r>
              <a:rPr lang="it-IT" sz="2800" b="1" dirty="0">
                <a:latin typeface="Corbel" panose="020B0503020204020204" pitchFamily="34" charset="0"/>
              </a:rPr>
              <a:t> to the </a:t>
            </a:r>
            <a:r>
              <a:rPr lang="it-IT" sz="2800" b="1" dirty="0" err="1">
                <a:latin typeface="Corbel" panose="020B0503020204020204" pitchFamily="34" charset="0"/>
              </a:rPr>
              <a:t>total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amount</a:t>
            </a:r>
            <a:r>
              <a:rPr lang="it-IT" sz="2800" b="1" dirty="0">
                <a:latin typeface="Corbel" panose="020B0503020204020204" pitchFamily="34" charset="0"/>
              </a:rPr>
              <a:t> of </a:t>
            </a:r>
            <a:r>
              <a:rPr lang="it-IT" sz="2800" b="1" dirty="0" err="1">
                <a:latin typeface="Corbel" panose="020B0503020204020204" pitchFamily="34" charset="0"/>
              </a:rPr>
              <a:t>mental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effort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being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used</a:t>
            </a:r>
            <a:r>
              <a:rPr lang="it-IT" sz="2800" b="1" dirty="0">
                <a:latin typeface="Corbel" panose="020B0503020204020204" pitchFamily="34" charset="0"/>
              </a:rPr>
              <a:t> in the </a:t>
            </a:r>
            <a:r>
              <a:rPr lang="it-IT" sz="2800" b="1" dirty="0" err="1">
                <a:latin typeface="Corbel" panose="020B0503020204020204" pitchFamily="34" charset="0"/>
              </a:rPr>
              <a:t>working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memory</a:t>
            </a:r>
            <a:endParaRPr lang="it-IT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7CDC0-3EB2-694E-B072-5F50679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Cognitive load</a:t>
            </a:r>
            <a:endParaRPr lang="it-IT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3CA404-5150-F646-8EA4-45D8E886B8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43225"/>
            <a:ext cx="10515600" cy="2932113"/>
          </a:xfrm>
        </p:spPr>
        <p:txBody>
          <a:bodyPr/>
          <a:lstStyle/>
          <a:p>
            <a:r>
              <a:rPr lang="it-IT" b="1" dirty="0" err="1">
                <a:latin typeface="Corbel" panose="020B0503020204020204" pitchFamily="34" charset="0"/>
              </a:rPr>
              <a:t>Intrinsic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</a:t>
            </a:r>
            <a:r>
              <a:rPr lang="it-IT" dirty="0" err="1">
                <a:latin typeface="Corbel" panose="020B0503020204020204" pitchFamily="34" charset="0"/>
              </a:rPr>
              <a:t>effort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associated</a:t>
            </a:r>
            <a:r>
              <a:rPr lang="it-IT" dirty="0">
                <a:latin typeface="Corbel" panose="020B0503020204020204" pitchFamily="34" charset="0"/>
              </a:rPr>
              <a:t> with a </a:t>
            </a:r>
            <a:r>
              <a:rPr lang="it-IT" dirty="0" err="1">
                <a:latin typeface="Corbel" panose="020B0503020204020204" pitchFamily="34" charset="0"/>
              </a:rPr>
              <a:t>specific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topic</a:t>
            </a:r>
            <a:r>
              <a:rPr lang="it-IT" dirty="0">
                <a:latin typeface="Corbel" panose="020B0503020204020204" pitchFamily="34" charset="0"/>
              </a:rPr>
              <a:t> </a:t>
            </a:r>
          </a:p>
          <a:p>
            <a:r>
              <a:rPr lang="it-IT" b="1" dirty="0">
                <a:latin typeface="Corbel" panose="020B0503020204020204" pitchFamily="34" charset="0"/>
              </a:rPr>
              <a:t>Germane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(</a:t>
            </a:r>
            <a:r>
              <a:rPr lang="it-IT" dirty="0" err="1">
                <a:latin typeface="Corbel" panose="020B0503020204020204" pitchFamily="34" charset="0"/>
              </a:rPr>
              <a:t>desirable</a:t>
            </a:r>
            <a:r>
              <a:rPr lang="it-IT" dirty="0">
                <a:latin typeface="Corbel" panose="020B0503020204020204" pitchFamily="34" charset="0"/>
              </a:rPr>
              <a:t>) </a:t>
            </a:r>
            <a:r>
              <a:rPr lang="it-IT" dirty="0" err="1">
                <a:latin typeface="Corbel" panose="020B0503020204020204" pitchFamily="34" charset="0"/>
              </a:rPr>
              <a:t>mental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effort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required</a:t>
            </a:r>
            <a:r>
              <a:rPr lang="it-IT" dirty="0">
                <a:latin typeface="Corbel" panose="020B0503020204020204" pitchFamily="34" charset="0"/>
              </a:rPr>
              <a:t> to create </a:t>
            </a:r>
            <a:r>
              <a:rPr lang="it-IT" dirty="0" err="1">
                <a:latin typeface="Corbel" panose="020B0503020204020204" pitchFamily="34" charset="0"/>
              </a:rPr>
              <a:t>linkages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between</a:t>
            </a:r>
            <a:r>
              <a:rPr lang="it-IT" dirty="0">
                <a:latin typeface="Corbel" panose="020B0503020204020204" pitchFamily="34" charset="0"/>
              </a:rPr>
              <a:t> new information and </a:t>
            </a:r>
            <a:r>
              <a:rPr lang="it-IT" dirty="0" err="1">
                <a:latin typeface="Corbel" panose="020B0503020204020204" pitchFamily="34" charset="0"/>
              </a:rPr>
              <a:t>old</a:t>
            </a:r>
            <a:r>
              <a:rPr lang="it-IT" dirty="0">
                <a:latin typeface="Corbel" panose="020B0503020204020204" pitchFamily="34" charset="0"/>
              </a:rPr>
              <a:t> (</a:t>
            </a:r>
            <a:r>
              <a:rPr lang="it-IT" dirty="0" err="1">
                <a:latin typeface="Corbel" panose="020B0503020204020204" pitchFamily="34" charset="0"/>
              </a:rPr>
              <a:t>which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one</a:t>
            </a:r>
            <a:r>
              <a:rPr lang="it-IT" dirty="0">
                <a:latin typeface="Corbel" panose="020B0503020204020204" pitchFamily="34" charset="0"/>
              </a:rPr>
              <a:t> of the </a:t>
            </a:r>
            <a:r>
              <a:rPr lang="it-IT" dirty="0" err="1">
                <a:latin typeface="Corbel" panose="020B0503020204020204" pitchFamily="34" charset="0"/>
              </a:rPr>
              <a:t>things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distinguishes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learning</a:t>
            </a:r>
            <a:r>
              <a:rPr lang="it-IT" dirty="0">
                <a:latin typeface="Corbel" panose="020B0503020204020204" pitchFamily="34" charset="0"/>
              </a:rPr>
              <a:t> from </a:t>
            </a:r>
            <a:r>
              <a:rPr lang="it-IT" dirty="0" err="1">
                <a:latin typeface="Corbel" panose="020B0503020204020204" pitchFamily="34" charset="0"/>
              </a:rPr>
              <a:t>memorisation</a:t>
            </a:r>
            <a:r>
              <a:rPr lang="it-IT" dirty="0">
                <a:latin typeface="Corbel" panose="020B0503020204020204" pitchFamily="34" charset="0"/>
              </a:rPr>
              <a:t>)</a:t>
            </a:r>
          </a:p>
          <a:p>
            <a:r>
              <a:rPr lang="it-IT" b="1" dirty="0" err="1">
                <a:latin typeface="Corbel" panose="020B0503020204020204" pitchFamily="34" charset="0"/>
              </a:rPr>
              <a:t>Extraneous</a:t>
            </a:r>
            <a:r>
              <a:rPr lang="it-IT" b="1" dirty="0">
                <a:latin typeface="Corbel" panose="020B0503020204020204" pitchFamily="34" charset="0"/>
              </a:rPr>
              <a:t> cognitive </a:t>
            </a:r>
            <a:r>
              <a:rPr lang="it-IT" b="1" dirty="0" err="1">
                <a:latin typeface="Corbel" panose="020B0503020204020204" pitchFamily="34" charset="0"/>
              </a:rPr>
              <a:t>load</a:t>
            </a:r>
            <a:r>
              <a:rPr lang="it-IT" dirty="0">
                <a:latin typeface="Corbel" panose="020B0503020204020204" pitchFamily="34" charset="0"/>
              </a:rPr>
              <a:t> 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everything</a:t>
            </a:r>
            <a:r>
              <a:rPr lang="it-IT" dirty="0">
                <a:latin typeface="Corbel" panose="020B0503020204020204" pitchFamily="34" charset="0"/>
              </a:rPr>
              <a:t> else </a:t>
            </a:r>
            <a:r>
              <a:rPr lang="it-IT" dirty="0" err="1">
                <a:latin typeface="Corbel" panose="020B0503020204020204" pitchFamily="34" charset="0"/>
              </a:rPr>
              <a:t>that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distracts</a:t>
            </a:r>
            <a:r>
              <a:rPr lang="it-IT" dirty="0">
                <a:latin typeface="Corbel" panose="020B0503020204020204" pitchFamily="34" charset="0"/>
              </a:rPr>
              <a:t> or </a:t>
            </a:r>
            <a:r>
              <a:rPr lang="it-IT" dirty="0" err="1">
                <a:latin typeface="Corbel" panose="020B0503020204020204" pitchFamily="34" charset="0"/>
              </a:rPr>
              <a:t>gets</a:t>
            </a:r>
            <a:r>
              <a:rPr lang="it-IT" dirty="0">
                <a:latin typeface="Corbel" panose="020B0503020204020204" pitchFamily="34" charset="0"/>
              </a:rPr>
              <a:t> in the way.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AE658E-A41A-6547-94EB-E45E60C91237}"/>
              </a:ext>
            </a:extLst>
          </p:cNvPr>
          <p:cNvSpPr txBox="1"/>
          <p:nvPr/>
        </p:nvSpPr>
        <p:spPr>
          <a:xfrm>
            <a:off x="685800" y="1637243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orbel" panose="020B0503020204020204" pitchFamily="34" charset="0"/>
              </a:rPr>
              <a:t>Cognitive </a:t>
            </a:r>
            <a:r>
              <a:rPr lang="it-IT" sz="2800" b="1" dirty="0" err="1">
                <a:latin typeface="Corbel" panose="020B0503020204020204" pitchFamily="34" charset="0"/>
              </a:rPr>
              <a:t>load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refers</a:t>
            </a:r>
            <a:r>
              <a:rPr lang="it-IT" sz="2800" b="1" dirty="0">
                <a:latin typeface="Corbel" panose="020B0503020204020204" pitchFamily="34" charset="0"/>
              </a:rPr>
              <a:t> to the </a:t>
            </a:r>
            <a:r>
              <a:rPr lang="it-IT" sz="2800" b="1" dirty="0" err="1">
                <a:latin typeface="Corbel" panose="020B0503020204020204" pitchFamily="34" charset="0"/>
              </a:rPr>
              <a:t>total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amount</a:t>
            </a:r>
            <a:r>
              <a:rPr lang="it-IT" sz="2800" b="1" dirty="0">
                <a:latin typeface="Corbel" panose="020B0503020204020204" pitchFamily="34" charset="0"/>
              </a:rPr>
              <a:t> of </a:t>
            </a:r>
            <a:r>
              <a:rPr lang="it-IT" sz="2800" b="1" dirty="0" err="1">
                <a:latin typeface="Corbel" panose="020B0503020204020204" pitchFamily="34" charset="0"/>
              </a:rPr>
              <a:t>mental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effort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being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used</a:t>
            </a:r>
            <a:r>
              <a:rPr lang="it-IT" sz="2800" b="1" dirty="0">
                <a:latin typeface="Corbel" panose="020B0503020204020204" pitchFamily="34" charset="0"/>
              </a:rPr>
              <a:t> in the </a:t>
            </a:r>
            <a:r>
              <a:rPr lang="it-IT" sz="2800" b="1" dirty="0" err="1">
                <a:latin typeface="Corbel" panose="020B0503020204020204" pitchFamily="34" charset="0"/>
              </a:rPr>
              <a:t>working</a:t>
            </a:r>
            <a:r>
              <a:rPr lang="it-IT" sz="2800" b="1" dirty="0">
                <a:latin typeface="Corbel" panose="020B0503020204020204" pitchFamily="34" charset="0"/>
              </a:rPr>
              <a:t> </a:t>
            </a:r>
            <a:r>
              <a:rPr lang="it-IT" sz="2800" b="1" dirty="0" err="1">
                <a:latin typeface="Corbel" panose="020B0503020204020204" pitchFamily="34" charset="0"/>
              </a:rPr>
              <a:t>memory</a:t>
            </a:r>
            <a:endParaRPr lang="it-IT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D91CF2-9565-734B-9058-028189FBA72C}"/>
              </a:ext>
            </a:extLst>
          </p:cNvPr>
          <p:cNvSpPr txBox="1"/>
          <p:nvPr/>
        </p:nvSpPr>
        <p:spPr>
          <a:xfrm>
            <a:off x="768097" y="663787"/>
            <a:ext cx="105376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i="1" dirty="0"/>
              <a:t>Learning </a:t>
            </a:r>
            <a:r>
              <a:rPr lang="it-IT" sz="4400" i="1" dirty="0" err="1"/>
              <a:t>results</a:t>
            </a:r>
            <a:r>
              <a:rPr lang="it-IT" sz="4400" i="1" dirty="0"/>
              <a:t> from </a:t>
            </a:r>
            <a:r>
              <a:rPr lang="it-IT" sz="4400" i="1" dirty="0" err="1"/>
              <a:t>what</a:t>
            </a:r>
            <a:r>
              <a:rPr lang="it-IT" sz="4400" i="1" dirty="0"/>
              <a:t> the </a:t>
            </a:r>
            <a:r>
              <a:rPr lang="it-IT" sz="4400" i="1" dirty="0" err="1"/>
              <a:t>student</a:t>
            </a:r>
            <a:r>
              <a:rPr lang="it-IT" sz="4400" i="1" dirty="0"/>
              <a:t> </a:t>
            </a:r>
            <a:r>
              <a:rPr lang="it-IT" sz="4400" i="1" dirty="0" err="1"/>
              <a:t>does</a:t>
            </a:r>
            <a:r>
              <a:rPr lang="it-IT" sz="4400" i="1" dirty="0"/>
              <a:t> and </a:t>
            </a:r>
            <a:r>
              <a:rPr lang="it-IT" sz="4400" i="1" dirty="0" err="1"/>
              <a:t>thinks</a:t>
            </a:r>
            <a:r>
              <a:rPr lang="it-IT" sz="4400" i="1" dirty="0"/>
              <a:t> and </a:t>
            </a:r>
            <a:r>
              <a:rPr lang="it-IT" sz="4400" i="1" dirty="0" err="1"/>
              <a:t>only</a:t>
            </a:r>
            <a:r>
              <a:rPr lang="it-IT" sz="4400" i="1" dirty="0"/>
              <a:t> from </a:t>
            </a:r>
            <a:r>
              <a:rPr lang="it-IT" sz="4400" i="1" dirty="0" err="1"/>
              <a:t>what</a:t>
            </a:r>
            <a:r>
              <a:rPr lang="it-IT" sz="4400" i="1" dirty="0"/>
              <a:t> the </a:t>
            </a:r>
            <a:r>
              <a:rPr lang="it-IT" sz="4400" i="1" dirty="0" err="1"/>
              <a:t>student</a:t>
            </a:r>
            <a:r>
              <a:rPr lang="it-IT" sz="4400" i="1" dirty="0"/>
              <a:t> </a:t>
            </a:r>
            <a:r>
              <a:rPr lang="it-IT" sz="4400" i="1" dirty="0" err="1"/>
              <a:t>does</a:t>
            </a:r>
            <a:r>
              <a:rPr lang="it-IT" sz="4400" i="1" dirty="0"/>
              <a:t> and </a:t>
            </a:r>
            <a:r>
              <a:rPr lang="it-IT" sz="4400" i="1" dirty="0" err="1"/>
              <a:t>thinks</a:t>
            </a:r>
            <a:r>
              <a:rPr lang="it-IT" sz="4400" i="1" dirty="0"/>
              <a:t>. The </a:t>
            </a:r>
            <a:r>
              <a:rPr lang="it-IT" sz="4400" i="1" dirty="0" err="1"/>
              <a:t>teacher</a:t>
            </a:r>
            <a:r>
              <a:rPr lang="it-IT" sz="4400" i="1" dirty="0"/>
              <a:t> can </a:t>
            </a:r>
            <a:r>
              <a:rPr lang="it-IT" sz="4400" i="1" dirty="0" err="1"/>
              <a:t>advance</a:t>
            </a:r>
            <a:r>
              <a:rPr lang="it-IT" sz="4400" i="1" dirty="0"/>
              <a:t> </a:t>
            </a:r>
            <a:r>
              <a:rPr lang="it-IT" sz="4400" i="1" dirty="0" err="1"/>
              <a:t>learning</a:t>
            </a:r>
            <a:r>
              <a:rPr lang="it-IT" sz="4400" i="1" dirty="0"/>
              <a:t> </a:t>
            </a:r>
            <a:r>
              <a:rPr lang="it-IT" sz="4400" i="1" dirty="0" err="1"/>
              <a:t>only</a:t>
            </a:r>
            <a:r>
              <a:rPr lang="it-IT" sz="4400" i="1" dirty="0"/>
              <a:t> by </a:t>
            </a:r>
            <a:r>
              <a:rPr lang="it-IT" sz="4400" i="1" dirty="0" err="1"/>
              <a:t>influencing</a:t>
            </a:r>
            <a:r>
              <a:rPr lang="it-IT" sz="4400" i="1" dirty="0"/>
              <a:t> </a:t>
            </a:r>
            <a:r>
              <a:rPr lang="it-IT" sz="4400" i="1" dirty="0" err="1"/>
              <a:t>what</a:t>
            </a:r>
            <a:r>
              <a:rPr lang="it-IT" sz="4400" i="1" dirty="0"/>
              <a:t> the </a:t>
            </a:r>
            <a:r>
              <a:rPr lang="it-IT" sz="4400" i="1" dirty="0" err="1"/>
              <a:t>student</a:t>
            </a:r>
            <a:r>
              <a:rPr lang="it-IT" sz="4400" i="1" dirty="0"/>
              <a:t> </a:t>
            </a:r>
            <a:r>
              <a:rPr lang="it-IT" sz="4400" i="1" dirty="0" err="1"/>
              <a:t>does</a:t>
            </a:r>
            <a:r>
              <a:rPr lang="it-IT" sz="4400" i="1" dirty="0"/>
              <a:t> to </a:t>
            </a:r>
            <a:r>
              <a:rPr lang="it-IT" sz="4400" i="1" dirty="0" err="1"/>
              <a:t>learn</a:t>
            </a:r>
            <a:endParaRPr lang="it-IT" sz="4400" i="1" dirty="0"/>
          </a:p>
          <a:p>
            <a:endParaRPr lang="it-IT" sz="4400" dirty="0"/>
          </a:p>
          <a:p>
            <a:r>
              <a:rPr lang="it-IT" sz="2800" dirty="0">
                <a:hlinkClick r:id="rId3"/>
              </a:rPr>
              <a:t>H.A. Simon</a:t>
            </a:r>
            <a:r>
              <a:rPr lang="it-IT" sz="2800" dirty="0"/>
              <a:t> (</a:t>
            </a:r>
            <a:r>
              <a:rPr lang="it-IT" sz="2800" dirty="0" err="1"/>
              <a:t>one</a:t>
            </a:r>
            <a:r>
              <a:rPr lang="it-IT" sz="2800" dirty="0"/>
              <a:t> of the </a:t>
            </a:r>
            <a:r>
              <a:rPr lang="it-IT" sz="2800" dirty="0" err="1"/>
              <a:t>founders</a:t>
            </a:r>
            <a:r>
              <a:rPr lang="it-IT" sz="2800" dirty="0"/>
              <a:t> of the </a:t>
            </a:r>
            <a:r>
              <a:rPr lang="it-IT" sz="2800" dirty="0" err="1"/>
              <a:t>field</a:t>
            </a:r>
            <a:r>
              <a:rPr lang="it-IT" sz="2800" dirty="0"/>
              <a:t> of </a:t>
            </a:r>
          </a:p>
          <a:p>
            <a:r>
              <a:rPr lang="it-IT" sz="2800" dirty="0">
                <a:hlinkClick r:id="rId4"/>
              </a:rPr>
              <a:t>Cognitive Science</a:t>
            </a:r>
            <a:r>
              <a:rPr lang="it-IT" sz="2800" dirty="0"/>
              <a:t> and Nobel Laureate) 1916-2001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22B4E7-00BF-D142-ACE7-8377FA534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856" y="4234876"/>
            <a:ext cx="1773936" cy="2474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0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5403F7-3B09-7045-A9A1-61F1561F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92" y="0"/>
            <a:ext cx="45424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CF7A16-4434-9B45-B24A-9D80A377D85F}"/>
              </a:ext>
            </a:extLst>
          </p:cNvPr>
          <p:cNvSpPr txBox="1"/>
          <p:nvPr/>
        </p:nvSpPr>
        <p:spPr>
          <a:xfrm>
            <a:off x="230923" y="203200"/>
            <a:ext cx="359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Split attention effect</a:t>
            </a:r>
            <a:endParaRPr lang="it-IT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8BBB5-C678-8349-93C9-67702502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Learning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40063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A042A1-D804-EE47-AEE0-0963945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Value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FEAC93-394A-6647-80B0-52BFFFEDB3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28725"/>
            <a:ext cx="10515600" cy="5141913"/>
          </a:xfrm>
        </p:spPr>
        <p:txBody>
          <a:bodyPr>
            <a:normAutofit fontScale="92500"/>
          </a:bodyPr>
          <a:lstStyle/>
          <a:p>
            <a:pPr lvl="1"/>
            <a:r>
              <a:rPr lang="it-IT" sz="3200">
                <a:latin typeface="Corbel" panose="020B0503020204020204" pitchFamily="34" charset="0"/>
              </a:rPr>
              <a:t>attainment value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satisfaction that one gains from mastery and accomplishment of a goal or task </a:t>
            </a:r>
          </a:p>
          <a:p>
            <a:pPr lvl="1"/>
            <a:r>
              <a:rPr lang="it-IT" sz="3200">
                <a:latin typeface="Corbel" panose="020B0503020204020204" pitchFamily="34" charset="0"/>
              </a:rPr>
              <a:t>intrinsic value 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the satisfaction that one gains simply from doing the task rather than from a particular outcome of the task</a:t>
            </a:r>
          </a:p>
          <a:p>
            <a:pPr lvl="2"/>
            <a:r>
              <a:rPr lang="en-US" sz="2400">
                <a:latin typeface="Corbel" panose="020B0503020204020204" pitchFamily="34" charset="0"/>
              </a:rPr>
              <a:t>I</a:t>
            </a:r>
            <a:r>
              <a:rPr lang="it-IT" sz="2400">
                <a:latin typeface="Corbel" panose="020B0503020204020204" pitchFamily="34" charset="0"/>
              </a:rPr>
              <a:t>t is the source of intrinsic motivation</a:t>
            </a:r>
          </a:p>
          <a:p>
            <a:pPr lvl="1"/>
            <a:r>
              <a:rPr lang="it-IT" sz="3200">
                <a:latin typeface="Corbel" panose="020B0503020204020204" pitchFamily="34" charset="0"/>
              </a:rPr>
              <a:t>instrumental value/extrinsic rewards 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praise 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public recognition 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money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material goods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an interesting career</a:t>
            </a:r>
          </a:p>
          <a:p>
            <a:pPr lvl="2"/>
            <a:r>
              <a:rPr lang="it-IT" sz="2400">
                <a:latin typeface="Corbel" panose="020B0503020204020204" pitchFamily="34" charset="0"/>
              </a:rPr>
              <a:t>a high-status job, etc.) </a:t>
            </a:r>
          </a:p>
        </p:txBody>
      </p:sp>
    </p:spTree>
    <p:extLst>
      <p:ext uri="{BB962C8B-B14F-4D97-AF65-F5344CB8AC3E}">
        <p14:creationId xmlns:p14="http://schemas.microsoft.com/office/powerpoint/2010/main" val="25906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51766-0C1C-8C41-8622-49C74BFE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Efficacy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5E758A-718D-5E4A-A469-4769BBF328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0515600" cy="4351337"/>
          </a:xfrm>
        </p:spPr>
        <p:txBody>
          <a:bodyPr/>
          <a:lstStyle/>
          <a:p>
            <a:r>
              <a:rPr lang="it-IT"/>
              <a:t>positive outcomes expectancies for success</a:t>
            </a:r>
          </a:p>
          <a:p>
            <a:r>
              <a:rPr lang="it-IT"/>
              <a:t>growth vs fixed mindset  </a:t>
            </a:r>
          </a:p>
          <a:p>
            <a:r>
              <a:rPr lang="it-IT"/>
              <a:t>Efficacy expetancies represent the belief that one is capable of identifying, organising, initiating, and executing a course of action that will bring about a desired outcome (Bandura, 1997). </a:t>
            </a:r>
          </a:p>
          <a:p>
            <a:r>
              <a:rPr lang="it-IT">
                <a:solidFill>
                  <a:schemeClr val="bg1"/>
                </a:solidFill>
              </a:rPr>
              <a:t>In order to hold a positive expectancy for success, learners must not only believe that doing the assigned work can earn a passing grade (growth mindset), </a:t>
            </a:r>
            <a:r>
              <a:rPr lang="it-IT" b="1">
                <a:solidFill>
                  <a:schemeClr val="bg1"/>
                </a:solidFill>
              </a:rPr>
              <a:t>they must also believe that they are capable of doing the work necessary to earn a passing grade</a:t>
            </a:r>
            <a:r>
              <a:rPr lang="it-IT">
                <a:solidFill>
                  <a:schemeClr val="bg1"/>
                </a:solidFill>
              </a:rPr>
              <a:t/>
            </a:r>
            <a:br>
              <a:rPr lang="it-IT">
                <a:solidFill>
                  <a:schemeClr val="bg1"/>
                </a:solidFill>
              </a:rPr>
            </a:b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51766-0C1C-8C41-8622-49C74BFE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Efficacy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5E758A-718D-5E4A-A469-4769BBF328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0515600" cy="4351337"/>
          </a:xfrm>
        </p:spPr>
        <p:txBody>
          <a:bodyPr/>
          <a:lstStyle/>
          <a:p>
            <a:r>
              <a:rPr lang="it-IT"/>
              <a:t>positive outcomes expectancies for success</a:t>
            </a:r>
          </a:p>
          <a:p>
            <a:r>
              <a:rPr lang="it-IT"/>
              <a:t>growth vs fixed mindset  </a:t>
            </a:r>
          </a:p>
          <a:p>
            <a:r>
              <a:rPr lang="it-IT"/>
              <a:t>Efficacy expetancies represent the belief that one is capable of identifying, organising, initiating, and executing a course of action that will bring about a desired outcome (Bandura, 1997). </a:t>
            </a:r>
          </a:p>
          <a:p>
            <a:r>
              <a:rPr lang="it-IT"/>
              <a:t>In order to hold a positive expectancy for success, learners must not only believe that doing the assigned work can earn a passing grade (growth mindset), </a:t>
            </a:r>
            <a:r>
              <a:rPr lang="it-IT" b="1"/>
              <a:t>they must also believe that they are capable of doing the work necessary to earn a passing grade</a:t>
            </a:r>
            <a:r>
              <a:rPr lang="it-IT"/>
              <a:t/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3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D77727-3100-674E-807B-0BA94CB4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Environment</a:t>
            </a:r>
            <a:endParaRPr lang="it-IT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D7B284-2C78-214D-A37F-94A10FF547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it-IT">
                <a:latin typeface="Corbel" panose="020B0503020204020204" pitchFamily="34" charset="0"/>
              </a:rPr>
              <a:t>complex dynamics of the classroom </a:t>
            </a:r>
          </a:p>
          <a:p>
            <a:r>
              <a:rPr lang="it-IT">
                <a:latin typeface="Corbel" panose="020B0503020204020204" pitchFamily="34" charset="0"/>
              </a:rPr>
              <a:t>its tone </a:t>
            </a:r>
          </a:p>
          <a:p>
            <a:r>
              <a:rPr lang="it-IT">
                <a:latin typeface="Corbel" panose="020B0503020204020204" pitchFamily="34" charset="0"/>
              </a:rPr>
              <a:t>the interpersonal forces at play </a:t>
            </a:r>
          </a:p>
          <a:p>
            <a:r>
              <a:rPr lang="it-IT">
                <a:latin typeface="Corbel" panose="020B0503020204020204" pitchFamily="34" charset="0"/>
              </a:rPr>
              <a:t>the nature and structure of communication patterns. </a:t>
            </a:r>
          </a:p>
          <a:p>
            <a:r>
              <a:rPr lang="it-IT">
                <a:latin typeface="Corbel" panose="020B0503020204020204" pitchFamily="34" charset="0"/>
              </a:rPr>
              <a:t>e.g. "The instructor is approachable and several of my classmates seem willing to help me if I run into troubles". </a:t>
            </a:r>
          </a:p>
        </p:txBody>
      </p:sp>
    </p:spTree>
    <p:extLst>
      <p:ext uri="{BB962C8B-B14F-4D97-AF65-F5344CB8AC3E}">
        <p14:creationId xmlns:p14="http://schemas.microsoft.com/office/powerpoint/2010/main" val="374246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0FC956-45C4-A848-8EA8-1764D51F4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41300"/>
            <a:ext cx="8864600" cy="637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4245C0-673F-DD48-87BE-752EB8CC615D}"/>
              </a:ext>
            </a:extLst>
          </p:cNvPr>
          <p:cNvSpPr/>
          <p:nvPr/>
        </p:nvSpPr>
        <p:spPr>
          <a:xfrm>
            <a:off x="999744" y="2282875"/>
            <a:ext cx="10558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400" dirty="0">
                <a:hlinkClick r:id="rId2"/>
              </a:rPr>
              <a:t>Mazur's video on Peer Instruction for Active Learning</a:t>
            </a:r>
            <a:endParaRPr lang="it-IT" sz="4400" dirty="0"/>
          </a:p>
          <a:p>
            <a:endParaRPr lang="it-IT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0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402149-FBB7-0448-9538-1FC61BB105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2290763"/>
            <a:ext cx="10515600" cy="2206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4400">
                <a:latin typeface="Corbel" panose="020B0503020204020204" pitchFamily="34" charset="0"/>
              </a:rPr>
              <a:t>We cannot talk about teaching, teaching practices or effective teaching techniques if we don't understand first how people learn</a:t>
            </a:r>
          </a:p>
        </p:txBody>
      </p:sp>
    </p:spTree>
    <p:extLst>
      <p:ext uri="{BB962C8B-B14F-4D97-AF65-F5344CB8AC3E}">
        <p14:creationId xmlns:p14="http://schemas.microsoft.com/office/powerpoint/2010/main" val="25086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02C7-562E-FB42-AB72-72AE9108AE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latin typeface="Corbel" panose="020B0503020204020204" pitchFamily="34" charset="0"/>
              </a:rPr>
              <a:t>How learning works</a:t>
            </a:r>
            <a:endParaRPr lang="it-IT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D9749-75A5-3B46-A904-365F47BDF6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3300" b="1" dirty="0">
                <a:latin typeface="Corbel" panose="020B0503020204020204" pitchFamily="34" charset="0"/>
              </a:rPr>
              <a:t>Challenge: How do </a:t>
            </a:r>
            <a:r>
              <a:rPr lang="it-IT" sz="3300" b="1" dirty="0" err="1">
                <a:latin typeface="Corbel" panose="020B0503020204020204" pitchFamily="34" charset="0"/>
              </a:rPr>
              <a:t>you</a:t>
            </a:r>
            <a:r>
              <a:rPr lang="it-IT" sz="3300" b="1" dirty="0">
                <a:latin typeface="Corbel" panose="020B0503020204020204" pitchFamily="34" charset="0"/>
              </a:rPr>
              <a:t> go </a:t>
            </a:r>
            <a:r>
              <a:rPr lang="it-IT" sz="3300" b="1" dirty="0" err="1">
                <a:latin typeface="Corbel" panose="020B0503020204020204" pitchFamily="34" charset="0"/>
              </a:rPr>
              <a:t>about</a:t>
            </a:r>
            <a:r>
              <a:rPr lang="it-IT" sz="3300" b="1" dirty="0">
                <a:latin typeface="Corbel" panose="020B0503020204020204" pitchFamily="34" charset="0"/>
              </a:rPr>
              <a:t> </a:t>
            </a:r>
            <a:r>
              <a:rPr lang="it-IT" sz="3300" b="1" dirty="0" err="1">
                <a:latin typeface="Corbel" panose="020B0503020204020204" pitchFamily="34" charset="0"/>
              </a:rPr>
              <a:t>learning</a:t>
            </a:r>
            <a:r>
              <a:rPr lang="it-IT" sz="3300" b="1" dirty="0">
                <a:latin typeface="Corbel" panose="020B0503020204020204" pitchFamily="34" charset="0"/>
              </a:rPr>
              <a:t> </a:t>
            </a:r>
            <a:r>
              <a:rPr lang="it-IT" sz="3300" b="1" dirty="0" err="1">
                <a:latin typeface="Corbel" panose="020B0503020204020204" pitchFamily="34" charset="0"/>
              </a:rPr>
              <a:t>something</a:t>
            </a:r>
            <a:r>
              <a:rPr lang="it-IT" sz="3300" b="1" dirty="0">
                <a:latin typeface="Corbel" panose="020B0503020204020204" pitchFamily="34" charset="0"/>
              </a:rPr>
              <a:t> new ? How do </a:t>
            </a:r>
            <a:r>
              <a:rPr lang="it-IT" sz="3300" b="1" dirty="0" err="1">
                <a:latin typeface="Corbel" panose="020B0503020204020204" pitchFamily="34" charset="0"/>
              </a:rPr>
              <a:t>you</a:t>
            </a:r>
            <a:r>
              <a:rPr lang="it-IT" sz="3300" b="1" dirty="0">
                <a:latin typeface="Corbel" panose="020B0503020204020204" pitchFamily="34" charset="0"/>
              </a:rPr>
              <a:t> </a:t>
            </a:r>
            <a:r>
              <a:rPr lang="it-IT" sz="3300" b="1" dirty="0" err="1">
                <a:latin typeface="Corbel" panose="020B0503020204020204" pitchFamily="34" charset="0"/>
              </a:rPr>
              <a:t>approach</a:t>
            </a:r>
            <a:r>
              <a:rPr lang="it-IT" sz="3300" b="1" dirty="0">
                <a:latin typeface="Corbel" panose="020B0503020204020204" pitchFamily="34" charset="0"/>
              </a:rPr>
              <a:t> </a:t>
            </a:r>
            <a:r>
              <a:rPr lang="it-IT" sz="3300" b="1" dirty="0" err="1">
                <a:latin typeface="Corbel" panose="020B0503020204020204" pitchFamily="34" charset="0"/>
              </a:rPr>
              <a:t>learning</a:t>
            </a:r>
            <a:r>
              <a:rPr lang="it-IT" sz="3300" b="1" dirty="0">
                <a:latin typeface="Corbel" panose="020B0503020204020204" pitchFamily="34" charset="0"/>
              </a:rPr>
              <a:t> new </a:t>
            </a:r>
            <a:r>
              <a:rPr lang="it-IT" sz="3300" b="1" dirty="0" err="1">
                <a:latin typeface="Corbel" panose="020B0503020204020204" pitchFamily="34" charset="0"/>
              </a:rPr>
              <a:t>things</a:t>
            </a:r>
            <a:r>
              <a:rPr lang="it-IT" sz="3300" b="1" dirty="0">
                <a:latin typeface="Corbel" panose="020B0503020204020204" pitchFamily="34" charset="0"/>
              </a:rPr>
              <a:t>? (3 </a:t>
            </a:r>
            <a:r>
              <a:rPr lang="it-IT" sz="3300" b="1" dirty="0" err="1">
                <a:latin typeface="Corbel" panose="020B0503020204020204" pitchFamily="34" charset="0"/>
              </a:rPr>
              <a:t>min</a:t>
            </a:r>
            <a:r>
              <a:rPr lang="it-IT" sz="3300" b="1" dirty="0">
                <a:latin typeface="Corbel" panose="020B0503020204020204" pitchFamily="34" charset="0"/>
              </a:rPr>
              <a:t> + 5 </a:t>
            </a:r>
            <a:r>
              <a:rPr lang="it-IT" sz="3300" b="1" dirty="0" err="1">
                <a:latin typeface="Corbel" panose="020B0503020204020204" pitchFamily="34" charset="0"/>
              </a:rPr>
              <a:t>min</a:t>
            </a:r>
            <a:r>
              <a:rPr lang="it-IT" sz="3300" b="1" dirty="0">
                <a:latin typeface="Corbel" panose="020B0503020204020204" pitchFamily="34" charset="0"/>
              </a:rPr>
              <a:t>)</a:t>
            </a:r>
          </a:p>
          <a:p>
            <a:r>
              <a:rPr lang="it-IT" dirty="0">
                <a:latin typeface="Corbel" panose="020B0503020204020204" pitchFamily="34" charset="0"/>
              </a:rPr>
              <a:t> Read </a:t>
            </a:r>
            <a:r>
              <a:rPr lang="it-IT" dirty="0" err="1">
                <a:latin typeface="Corbel" panose="020B0503020204020204" pitchFamily="34" charset="0"/>
              </a:rPr>
              <a:t>about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it</a:t>
            </a:r>
            <a:endParaRPr lang="it-IT" dirty="0">
              <a:latin typeface="Corbel" panose="020B0503020204020204" pitchFamily="34" charset="0"/>
            </a:endParaRPr>
          </a:p>
          <a:p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Attend</a:t>
            </a:r>
            <a:r>
              <a:rPr lang="it-IT" dirty="0">
                <a:latin typeface="Corbel" panose="020B0503020204020204" pitchFamily="34" charset="0"/>
              </a:rPr>
              <a:t> a training session !</a:t>
            </a:r>
          </a:p>
          <a:p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Have</a:t>
            </a:r>
            <a:r>
              <a:rPr lang="it-IT" dirty="0">
                <a:latin typeface="Corbel" panose="020B0503020204020204" pitchFamily="34" charset="0"/>
              </a:rPr>
              <a:t> a go ?</a:t>
            </a:r>
          </a:p>
          <a:p>
            <a:r>
              <a:rPr lang="it-IT" dirty="0">
                <a:latin typeface="Corbel" panose="020B0503020204020204" pitchFamily="34" charset="0"/>
              </a:rPr>
              <a:t> Do, </a:t>
            </a:r>
            <a:r>
              <a:rPr lang="it-IT" dirty="0" err="1">
                <a:latin typeface="Corbel" panose="020B0503020204020204" pitchFamily="34" charset="0"/>
              </a:rPr>
              <a:t>reflect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process</a:t>
            </a:r>
            <a:r>
              <a:rPr lang="it-IT" dirty="0">
                <a:latin typeface="Corbel" panose="020B0503020204020204" pitchFamily="34" charset="0"/>
              </a:rPr>
              <a:t>, </a:t>
            </a:r>
            <a:r>
              <a:rPr lang="it-IT" dirty="0" err="1">
                <a:latin typeface="Corbel" panose="020B0503020204020204" pitchFamily="34" charset="0"/>
              </a:rPr>
              <a:t>further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understand</a:t>
            </a:r>
            <a:r>
              <a:rPr lang="it-IT" dirty="0">
                <a:latin typeface="Corbel" panose="020B0503020204020204" pitchFamily="34" charset="0"/>
              </a:rPr>
              <a:t>?</a:t>
            </a: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dirty="0" err="1">
                <a:latin typeface="Corbel" panose="020B0503020204020204" pitchFamily="34" charset="0"/>
              </a:rPr>
              <a:t>Which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is</a:t>
            </a:r>
            <a:r>
              <a:rPr lang="it-IT" dirty="0">
                <a:latin typeface="Corbel" panose="020B0503020204020204" pitchFamily="34" charset="0"/>
              </a:rPr>
              <a:t> the </a:t>
            </a:r>
            <a:r>
              <a:rPr lang="it-IT" dirty="0" err="1">
                <a:latin typeface="Corbel" panose="020B0503020204020204" pitchFamily="34" charset="0"/>
              </a:rPr>
              <a:t>most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effective</a:t>
            </a:r>
            <a:r>
              <a:rPr lang="it-IT" dirty="0">
                <a:latin typeface="Corbel" panose="020B0503020204020204" pitchFamily="34" charset="0"/>
              </a:rPr>
              <a:t> </a:t>
            </a:r>
            <a:r>
              <a:rPr lang="it-IT" dirty="0" err="1">
                <a:latin typeface="Corbel" panose="020B0503020204020204" pitchFamily="34" charset="0"/>
              </a:rPr>
              <a:t>approach</a:t>
            </a:r>
            <a:r>
              <a:rPr lang="it-IT" dirty="0">
                <a:latin typeface="Corbel" panose="020B0503020204020204" pitchFamily="34" charset="0"/>
              </a:rPr>
              <a:t> for *</a:t>
            </a:r>
            <a:r>
              <a:rPr lang="it-IT" dirty="0" err="1">
                <a:latin typeface="Corbel" panose="020B0503020204020204" pitchFamily="34" charset="0"/>
              </a:rPr>
              <a:t>you</a:t>
            </a:r>
            <a:r>
              <a:rPr lang="it-IT" dirty="0">
                <a:latin typeface="Corbel" panose="020B0503020204020204" pitchFamily="34" charset="0"/>
              </a:rPr>
              <a:t>* to </a:t>
            </a:r>
            <a:r>
              <a:rPr lang="it-IT" dirty="0" err="1">
                <a:latin typeface="Corbel" panose="020B0503020204020204" pitchFamily="34" charset="0"/>
              </a:rPr>
              <a:t>learn</a:t>
            </a:r>
            <a:r>
              <a:rPr lang="it-IT" dirty="0">
                <a:latin typeface="Corbel" panose="020B0503020204020204" pitchFamily="34" charset="0"/>
              </a:rPr>
              <a:t>? </a:t>
            </a:r>
          </a:p>
          <a:p>
            <a:pPr marL="0" indent="0">
              <a:buNone/>
            </a:pPr>
            <a:endParaRPr lang="it-IT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sz="3300" dirty="0" err="1">
                <a:latin typeface="Corbel" panose="020B0503020204020204" pitchFamily="34" charset="0"/>
              </a:rPr>
              <a:t>Make</a:t>
            </a:r>
            <a:r>
              <a:rPr lang="it-IT" sz="3300" dirty="0">
                <a:latin typeface="Corbel" panose="020B0503020204020204" pitchFamily="34" charset="0"/>
              </a:rPr>
              <a:t> a list of </a:t>
            </a:r>
            <a:r>
              <a:rPr lang="it-IT" sz="3300" dirty="0" err="1">
                <a:latin typeface="Corbel" panose="020B0503020204020204" pitchFamily="34" charset="0"/>
              </a:rPr>
              <a:t>three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approaches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that</a:t>
            </a:r>
            <a:r>
              <a:rPr lang="it-IT" sz="3300" dirty="0">
                <a:latin typeface="Corbel" panose="020B0503020204020204" pitchFamily="34" charset="0"/>
              </a:rPr>
              <a:t> work for </a:t>
            </a:r>
            <a:r>
              <a:rPr lang="it-IT" sz="3300" dirty="0" err="1">
                <a:latin typeface="Corbel" panose="020B0503020204020204" pitchFamily="34" charset="0"/>
              </a:rPr>
              <a:t>you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when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you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want</a:t>
            </a:r>
            <a:r>
              <a:rPr lang="it-IT" sz="3300" dirty="0">
                <a:latin typeface="Corbel" panose="020B0503020204020204" pitchFamily="34" charset="0"/>
              </a:rPr>
              <a:t> to </a:t>
            </a:r>
            <a:r>
              <a:rPr lang="it-IT" sz="3300" dirty="0" err="1">
                <a:latin typeface="Corbel" panose="020B0503020204020204" pitchFamily="34" charset="0"/>
              </a:rPr>
              <a:t>learn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something</a:t>
            </a:r>
            <a:r>
              <a:rPr lang="it-IT" sz="3300" dirty="0">
                <a:latin typeface="Corbel" panose="020B0503020204020204" pitchFamily="34" charset="0"/>
              </a:rPr>
              <a:t> new (from the </a:t>
            </a:r>
            <a:r>
              <a:rPr lang="it-IT" sz="3300" dirty="0" err="1">
                <a:latin typeface="Corbel" panose="020B0503020204020204" pitchFamily="34" charset="0"/>
              </a:rPr>
              <a:t>most</a:t>
            </a:r>
            <a:r>
              <a:rPr lang="it-IT" sz="3300" dirty="0">
                <a:latin typeface="Corbel" panose="020B0503020204020204" pitchFamily="34" charset="0"/>
              </a:rPr>
              <a:t> to the </a:t>
            </a:r>
            <a:r>
              <a:rPr lang="it-IT" sz="3300" dirty="0" err="1">
                <a:latin typeface="Corbel" panose="020B0503020204020204" pitchFamily="34" charset="0"/>
              </a:rPr>
              <a:t>less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effective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one</a:t>
            </a:r>
            <a:r>
              <a:rPr lang="it-IT" sz="3300" dirty="0">
                <a:latin typeface="Corbel" panose="020B0503020204020204" pitchFamily="34" charset="0"/>
              </a:rPr>
              <a:t>). </a:t>
            </a:r>
            <a:r>
              <a:rPr lang="it-IT" sz="3300" dirty="0" err="1">
                <a:latin typeface="Corbel" panose="020B0503020204020204" pitchFamily="34" charset="0"/>
              </a:rPr>
              <a:t>Discuss</a:t>
            </a:r>
            <a:r>
              <a:rPr lang="it-IT" sz="3300" dirty="0">
                <a:latin typeface="Corbel" panose="020B0503020204020204" pitchFamily="34" charset="0"/>
              </a:rPr>
              <a:t> </a:t>
            </a:r>
            <a:r>
              <a:rPr lang="it-IT" sz="3300" dirty="0" err="1">
                <a:latin typeface="Corbel" panose="020B0503020204020204" pitchFamily="34" charset="0"/>
              </a:rPr>
              <a:t>it</a:t>
            </a:r>
            <a:r>
              <a:rPr lang="it-IT" sz="3300" dirty="0">
                <a:latin typeface="Corbel" panose="020B0503020204020204" pitchFamily="34" charset="0"/>
              </a:rPr>
              <a:t> with </a:t>
            </a:r>
            <a:r>
              <a:rPr lang="it-IT" sz="3300" dirty="0" err="1">
                <a:latin typeface="Corbel" panose="020B0503020204020204" pitchFamily="34" charset="0"/>
              </a:rPr>
              <a:t>your</a:t>
            </a:r>
            <a:r>
              <a:rPr lang="it-IT" sz="3300" dirty="0">
                <a:latin typeface="Corbel" panose="020B0503020204020204" pitchFamily="34" charset="0"/>
              </a:rPr>
              <a:t> partner and compare. </a:t>
            </a:r>
          </a:p>
        </p:txBody>
      </p:sp>
    </p:spTree>
    <p:extLst>
      <p:ext uri="{BB962C8B-B14F-4D97-AF65-F5344CB8AC3E}">
        <p14:creationId xmlns:p14="http://schemas.microsoft.com/office/powerpoint/2010/main" val="19456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20542</TotalTime>
  <Words>4327</Words>
  <Application>Microsoft Office PowerPoint</Application>
  <PresentationFormat>Widescreen</PresentationFormat>
  <Paragraphs>442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Corbel</vt:lpstr>
      <vt:lpstr>Office Theme</vt:lpstr>
      <vt:lpstr>Principles of learning and how they apply to training</vt:lpstr>
      <vt:lpstr>Jessica Lindvall Patricia Palagi</vt:lpstr>
      <vt:lpstr>PowerPoint Presentation</vt:lpstr>
      <vt:lpstr>ELIXIR-EXCELERATE  Train The Trainer</vt:lpstr>
      <vt:lpstr>Why are we here?</vt:lpstr>
      <vt:lpstr>PowerPoint Presentation</vt:lpstr>
      <vt:lpstr>PowerPoint Presentation</vt:lpstr>
      <vt:lpstr>PowerPoint Presentation</vt:lpstr>
      <vt:lpstr>How learning works</vt:lpstr>
      <vt:lpstr>What is learning?</vt:lpstr>
      <vt:lpstr>What is learning?</vt:lpstr>
      <vt:lpstr>What is learning?</vt:lpstr>
      <vt:lpstr>What is learning?</vt:lpstr>
      <vt:lpstr>How learning works</vt:lpstr>
      <vt:lpstr>How learning works: Seven research-based principles for smart teaching (Ambrose, et al. 2010)</vt:lpstr>
      <vt:lpstr>How learning works: Seven research-based principles for smart teaching (Ambrose, et al. 2010)</vt:lpstr>
      <vt:lpstr>How learning works: Seven research-based principles for smart teaching (Ambrose, et al. 2010)</vt:lpstr>
      <vt:lpstr>How learning works: Seven research-based principles for smart teaching (Ambrose, et al. 2010)</vt:lpstr>
      <vt:lpstr>How learning works: Seven research-based principles for smart teaching (Ambrose, et al. 2010)</vt:lpstr>
      <vt:lpstr>How learning works: Seven research-based principles for smart teaching (Ambrose, et al. 2010)</vt:lpstr>
      <vt:lpstr>How learning works: Seven research-based principles for smart teaching (Ambrose, et al. 2010)</vt:lpstr>
      <vt:lpstr>Our pedagogical model is based on the following concepts, ideas, and models:</vt:lpstr>
      <vt:lpstr>Teaching or Training?</vt:lpstr>
      <vt:lpstr>Adult learning or andragogy</vt:lpstr>
      <vt:lpstr>Compared to children, adults:</vt:lpstr>
      <vt:lpstr>Compared to children, adults:</vt:lpstr>
      <vt:lpstr>Compared to children, adults:</vt:lpstr>
      <vt:lpstr>Compared to children, adults:</vt:lpstr>
      <vt:lpstr>Compared to children, adults:</vt:lpstr>
      <vt:lpstr>Compared to children, adults:</vt:lpstr>
      <vt:lpstr>Compared to children, adults:</vt:lpstr>
      <vt:lpstr>PowerPoint Presentation</vt:lpstr>
      <vt:lpstr>PowerPoint Presentation</vt:lpstr>
      <vt:lpstr>How can we use the Bloom's hierarchy of cognitive skills in teaching and training?</vt:lpstr>
      <vt:lpstr>How can we use the Bloom's hierarchy of cognitive skills in teaching and training?</vt:lpstr>
      <vt:lpstr>Teaching objectives and Learning Outcomes</vt:lpstr>
      <vt:lpstr>In order to write learning outcomes, you can use the following scheme:</vt:lpstr>
      <vt:lpstr>In order to write learning outcomes, you can use the following scheme:</vt:lpstr>
      <vt:lpstr>In order to write learning outcomes, you can use the following scheme:</vt:lpstr>
      <vt:lpstr>In order to write learning outcomes, you can use the following scheme:</vt:lpstr>
      <vt:lpstr>In order to write learning outcomes, you can use the following scheme:</vt:lpstr>
      <vt:lpstr>Measurable verbs to assist you in writing and assessing learning outcomes</vt:lpstr>
      <vt:lpstr>Teaching objectives and Learning Outcomes</vt:lpstr>
      <vt:lpstr>The acquisition of skills: novice, competent practicionner, expert</vt:lpstr>
      <vt:lpstr>PowerPoint Presentation</vt:lpstr>
      <vt:lpstr>PowerPoint Presentation</vt:lpstr>
      <vt:lpstr>The acquisition of skills: novice, competent practicionner, expert</vt:lpstr>
      <vt:lpstr>The acquisition of skills: novice, competent practicionner, expert</vt:lpstr>
      <vt:lpstr>PowerPoint Presentation</vt:lpstr>
      <vt:lpstr>Novice, competent practitioner, expert: in what do they differ?</vt:lpstr>
      <vt:lpstr>Learners' prior knowledge and misconceptions</vt:lpstr>
      <vt:lpstr>PowerPoint Presentation</vt:lpstr>
      <vt:lpstr>PowerPoint Presentation</vt:lpstr>
      <vt:lpstr>Long-term vs working memory</vt:lpstr>
      <vt:lpstr>What can we do to make room in working memory?</vt:lpstr>
      <vt:lpstr>PowerPoint Presentation</vt:lpstr>
      <vt:lpstr>PowerPoint Presentation</vt:lpstr>
      <vt:lpstr>PowerPoint Presentation</vt:lpstr>
      <vt:lpstr>Other factors facilitating memory</vt:lpstr>
      <vt:lpstr>Other factors facilitating memory</vt:lpstr>
      <vt:lpstr>Other factors facilitating memory</vt:lpstr>
      <vt:lpstr>Other factors facilitating memory</vt:lpstr>
      <vt:lpstr>Other factors facilitating memory</vt:lpstr>
      <vt:lpstr>Other factors facilitating memory</vt:lpstr>
      <vt:lpstr>Other factors facilitating memory</vt:lpstr>
      <vt:lpstr>Cognitive load</vt:lpstr>
      <vt:lpstr>Cognitive load</vt:lpstr>
      <vt:lpstr>Cognitive load</vt:lpstr>
      <vt:lpstr>Cognitive load</vt:lpstr>
      <vt:lpstr>PowerPoint Presentation</vt:lpstr>
      <vt:lpstr>The Learning Environment</vt:lpstr>
      <vt:lpstr>Value</vt:lpstr>
      <vt:lpstr>Efficacy</vt:lpstr>
      <vt:lpstr>Efficacy</vt:lpstr>
      <vt:lpstr>Environment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allegra.via@gmail.com</dc:creator>
  <cp:lastModifiedBy>Jessica Lindvall</cp:lastModifiedBy>
  <cp:revision>69</cp:revision>
  <dcterms:created xsi:type="dcterms:W3CDTF">2018-01-29T10:35:02Z</dcterms:created>
  <dcterms:modified xsi:type="dcterms:W3CDTF">2019-05-16T11:58:32Z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